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72" r:id="rId2"/>
  </p:sldMasterIdLst>
  <p:notesMasterIdLst>
    <p:notesMasterId r:id="rId71"/>
  </p:notesMasterIdLst>
  <p:sldIdLst>
    <p:sldId id="257" r:id="rId3"/>
    <p:sldId id="267" r:id="rId4"/>
    <p:sldId id="294" r:id="rId5"/>
    <p:sldId id="349" r:id="rId6"/>
    <p:sldId id="368" r:id="rId7"/>
    <p:sldId id="432" r:id="rId8"/>
    <p:sldId id="350" r:id="rId9"/>
    <p:sldId id="461" r:id="rId10"/>
    <p:sldId id="462" r:id="rId11"/>
    <p:sldId id="463" r:id="rId12"/>
    <p:sldId id="464" r:id="rId13"/>
    <p:sldId id="466" r:id="rId14"/>
    <p:sldId id="467" r:id="rId15"/>
    <p:sldId id="468" r:id="rId16"/>
    <p:sldId id="469" r:id="rId17"/>
    <p:sldId id="472" r:id="rId18"/>
    <p:sldId id="453" r:id="rId19"/>
    <p:sldId id="473" r:id="rId20"/>
    <p:sldId id="474" r:id="rId21"/>
    <p:sldId id="475" r:id="rId22"/>
    <p:sldId id="477" r:id="rId23"/>
    <p:sldId id="454" r:id="rId24"/>
    <p:sldId id="455" r:id="rId25"/>
    <p:sldId id="434" r:id="rId26"/>
    <p:sldId id="433" r:id="rId27"/>
    <p:sldId id="425" r:id="rId28"/>
    <p:sldId id="426" r:id="rId29"/>
    <p:sldId id="427" r:id="rId30"/>
    <p:sldId id="428" r:id="rId31"/>
    <p:sldId id="430" r:id="rId32"/>
    <p:sldId id="416" r:id="rId33"/>
    <p:sldId id="437" r:id="rId34"/>
    <p:sldId id="417" r:id="rId35"/>
    <p:sldId id="419" r:id="rId36"/>
    <p:sldId id="420" r:id="rId37"/>
    <p:sldId id="421" r:id="rId38"/>
    <p:sldId id="422" r:id="rId39"/>
    <p:sldId id="423" r:id="rId40"/>
    <p:sldId id="424" r:id="rId41"/>
    <p:sldId id="436" r:id="rId42"/>
    <p:sldId id="402" r:id="rId43"/>
    <p:sldId id="403" r:id="rId44"/>
    <p:sldId id="404" r:id="rId45"/>
    <p:sldId id="405" r:id="rId46"/>
    <p:sldId id="438" r:id="rId47"/>
    <p:sldId id="439" r:id="rId48"/>
    <p:sldId id="452" r:id="rId49"/>
    <p:sldId id="406" r:id="rId50"/>
    <p:sldId id="409" r:id="rId51"/>
    <p:sldId id="470" r:id="rId52"/>
    <p:sldId id="471" r:id="rId53"/>
    <p:sldId id="412" r:id="rId54"/>
    <p:sldId id="413" r:id="rId55"/>
    <p:sldId id="414" r:id="rId56"/>
    <p:sldId id="415" r:id="rId57"/>
    <p:sldId id="445" r:id="rId58"/>
    <p:sldId id="446" r:id="rId59"/>
    <p:sldId id="448" r:id="rId60"/>
    <p:sldId id="449" r:id="rId61"/>
    <p:sldId id="450" r:id="rId62"/>
    <p:sldId id="460" r:id="rId63"/>
    <p:sldId id="328" r:id="rId64"/>
    <p:sldId id="289" r:id="rId65"/>
    <p:sldId id="304" r:id="rId66"/>
    <p:sldId id="447" r:id="rId67"/>
    <p:sldId id="444" r:id="rId68"/>
    <p:sldId id="451" r:id="rId69"/>
    <p:sldId id="456" r:id="rId70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reamble" id="{53960CCE-D71A-4348-96EA-E4A5DCDCD936}">
          <p14:sldIdLst>
            <p14:sldId id="257"/>
            <p14:sldId id="267"/>
          </p14:sldIdLst>
        </p14:section>
        <p14:section name="Introduction" id="{FDA382C8-7755-41B9-8E3E-92B4C7B5F79C}">
          <p14:sldIdLst>
            <p14:sldId id="294"/>
            <p14:sldId id="349"/>
          </p14:sldIdLst>
        </p14:section>
        <p14:section name="Algorithms" id="{95F95947-C73C-408D-A651-DD89B683C2CB}">
          <p14:sldIdLst>
            <p14:sldId id="368"/>
            <p14:sldId id="432"/>
            <p14:sldId id="350"/>
            <p14:sldId id="461"/>
            <p14:sldId id="462"/>
            <p14:sldId id="463"/>
            <p14:sldId id="464"/>
            <p14:sldId id="466"/>
            <p14:sldId id="467"/>
            <p14:sldId id="468"/>
            <p14:sldId id="469"/>
            <p14:sldId id="472"/>
            <p14:sldId id="453"/>
            <p14:sldId id="473"/>
            <p14:sldId id="474"/>
            <p14:sldId id="475"/>
            <p14:sldId id="477"/>
            <p14:sldId id="454"/>
            <p14:sldId id="455"/>
          </p14:sldIdLst>
        </p14:section>
        <p14:section name="Data" id="{E0676B08-EF8E-46B0-913A-7E19C5BABEAE}">
          <p14:sldIdLst>
            <p14:sldId id="434"/>
            <p14:sldId id="433"/>
            <p14:sldId id="425"/>
            <p14:sldId id="426"/>
            <p14:sldId id="427"/>
            <p14:sldId id="428"/>
            <p14:sldId id="430"/>
            <p14:sldId id="416"/>
            <p14:sldId id="437"/>
            <p14:sldId id="417"/>
            <p14:sldId id="419"/>
            <p14:sldId id="420"/>
            <p14:sldId id="421"/>
            <p14:sldId id="422"/>
            <p14:sldId id="423"/>
            <p14:sldId id="424"/>
          </p14:sldIdLst>
        </p14:section>
        <p14:section name="Surrogates" id="{622B8B6E-2385-4B78-BFF3-97C0885DF2E2}">
          <p14:sldIdLst>
            <p14:sldId id="436"/>
            <p14:sldId id="402"/>
            <p14:sldId id="403"/>
            <p14:sldId id="404"/>
            <p14:sldId id="405"/>
            <p14:sldId id="438"/>
            <p14:sldId id="439"/>
            <p14:sldId id="452"/>
            <p14:sldId id="406"/>
            <p14:sldId id="409"/>
            <p14:sldId id="470"/>
            <p14:sldId id="471"/>
            <p14:sldId id="412"/>
            <p14:sldId id="413"/>
            <p14:sldId id="414"/>
            <p14:sldId id="415"/>
            <p14:sldId id="445"/>
            <p14:sldId id="446"/>
            <p14:sldId id="448"/>
            <p14:sldId id="449"/>
            <p14:sldId id="450"/>
          </p14:sldIdLst>
        </p14:section>
        <p14:section name="Conclusion" id="{6B7A71E2-E027-4DDE-8496-DDA1376FF4A3}">
          <p14:sldIdLst>
            <p14:sldId id="460"/>
            <p14:sldId id="328"/>
            <p14:sldId id="289"/>
          </p14:sldIdLst>
        </p14:section>
        <p14:section name="Appendix" id="{40E6A519-0040-4DD8-9E7D-30BC9EED8C77}">
          <p14:sldIdLst>
            <p14:sldId id="304"/>
            <p14:sldId id="447"/>
            <p14:sldId id="444"/>
            <p14:sldId id="451"/>
            <p14:sldId id="45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effrey Owen Hanson" initials="JOH" lastIdx="3" clrIdx="0">
    <p:extLst>
      <p:ext uri="{19B8F6BF-5375-455C-9EA6-DF929625EA0E}">
        <p15:presenceInfo xmlns:p15="http://schemas.microsoft.com/office/powerpoint/2012/main" userId="Jeffrey Owen Hanso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F8F8F"/>
    <a:srgbClr val="4F4E62"/>
    <a:srgbClr val="E37100"/>
    <a:srgbClr val="7040A3"/>
    <a:srgbClr val="FFFFFF"/>
    <a:srgbClr val="1D71AA"/>
    <a:srgbClr val="FFC3B3"/>
    <a:srgbClr val="C36518"/>
    <a:srgbClr val="B3FFD0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10" autoAdjust="0"/>
    <p:restoredTop sz="92525" autoAdjust="0"/>
  </p:normalViewPr>
  <p:slideViewPr>
    <p:cSldViewPr snapToGrid="0">
      <p:cViewPr>
        <p:scale>
          <a:sx n="100" d="100"/>
          <a:sy n="100" d="100"/>
        </p:scale>
        <p:origin x="82" y="19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76" Type="http://schemas.openxmlformats.org/officeDocument/2006/relationships/tableStyles" Target="tableStyles.xml"/><Relationship Id="rId7" Type="http://schemas.openxmlformats.org/officeDocument/2006/relationships/slide" Target="slides/slide5.xml"/><Relationship Id="rId71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slide" Target="slides/slide59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commentAuthors" Target="commentAuthor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53EDDD-3DA3-4AAC-95AA-050495F7F225}" type="datetimeFigureOut">
              <a:rPr lang="en-AU" smtClean="0"/>
              <a:t>28/01/2021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D4E95D-E11A-4D61-AA35-B3ECB22C38A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097046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- not all remaining habitat can be preserved</a:t>
            </a:r>
          </a:p>
          <a:p>
            <a:r>
              <a:rPr lang="en-AU" dirty="0" smtClean="0"/>
              <a:t>- achieve conservation objectives for minimal cost</a:t>
            </a:r>
          </a:p>
          <a:p>
            <a:r>
              <a:rPr lang="en-AU" dirty="0" smtClean="0"/>
              <a:t>- modern systematic conservation planning primarily focusses on representing species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 however, this ignores intra-specific biodiversity</a:t>
            </a: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B435CA-C371-4DED-9C4C-6273828C0F3B}" type="slidenum">
              <a:rPr lang="en-AU" smtClean="0"/>
              <a:t>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651889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D4E95D-E11A-4D61-AA35-B3ECB22C38A2}" type="slidenum">
              <a:rPr lang="en-AU" smtClean="0"/>
              <a:t>26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87262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D4E95D-E11A-4D61-AA35-B3ECB22C38A2}" type="slidenum">
              <a:rPr lang="en-AU" smtClean="0"/>
              <a:t>34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780949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D4E95D-E11A-4D61-AA35-B3ECB22C38A2}" type="slidenum">
              <a:rPr lang="en-AU" smtClean="0"/>
              <a:t>45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892878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D4E95D-E11A-4D61-AA35-B3ECB22C38A2}" type="slidenum">
              <a:rPr lang="en-AU" smtClean="0"/>
              <a:t>46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670322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D4E95D-E11A-4D61-AA35-B3ECB22C38A2}" type="slidenum">
              <a:rPr lang="en-AU" smtClean="0"/>
              <a:t>49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043656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29328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5279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328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0475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1/28/2021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6583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6502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1/28/2021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0311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256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1983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1680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5435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1/28/2021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1/28/2021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03270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24.png"/><Relationship Id="rId7" Type="http://schemas.openxmlformats.org/officeDocument/2006/relationships/image" Target="../media/image2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0.png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24.png"/><Relationship Id="rId7" Type="http://schemas.openxmlformats.org/officeDocument/2006/relationships/image" Target="../media/image2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24.png"/><Relationship Id="rId7" Type="http://schemas.openxmlformats.org/officeDocument/2006/relationships/image" Target="../media/image2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24.png"/><Relationship Id="rId7" Type="http://schemas.openxmlformats.org/officeDocument/2006/relationships/image" Target="../media/image2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eg"/><Relationship Id="rId3" Type="http://schemas.openxmlformats.org/officeDocument/2006/relationships/image" Target="../media/image30.png"/><Relationship Id="rId7" Type="http://schemas.openxmlformats.org/officeDocument/2006/relationships/image" Target="../media/image34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jpeg"/><Relationship Id="rId4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tiff"/><Relationship Id="rId2" Type="http://schemas.openxmlformats.org/officeDocument/2006/relationships/image" Target="../media/image62.tiff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39" y="139870"/>
            <a:ext cx="8903249" cy="858095"/>
          </a:xfrm>
        </p:spPr>
        <p:txBody>
          <a:bodyPr>
            <a:noAutofit/>
          </a:bodyPr>
          <a:lstStyle/>
          <a:p>
            <a:r>
              <a:rPr lang="en-AU" b="1" dirty="0" smtClean="0">
                <a:solidFill>
                  <a:schemeClr val="tx1"/>
                </a:solidFill>
              </a:rPr>
              <a:t>Making better conservation decisions</a:t>
            </a:r>
            <a:endParaRPr lang="en-AU" b="1" dirty="0">
              <a:solidFill>
                <a:schemeClr val="tx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62643" y="3638550"/>
            <a:ext cx="7560840" cy="609600"/>
          </a:xfrm>
        </p:spPr>
        <p:txBody>
          <a:bodyPr>
            <a:noAutofit/>
          </a:bodyPr>
          <a:lstStyle/>
          <a:p>
            <a:r>
              <a:rPr lang="en-AU" sz="4000" dirty="0" smtClean="0">
                <a:solidFill>
                  <a:schemeClr val="tx1">
                    <a:lumMod val="75000"/>
                  </a:schemeClr>
                </a:solidFill>
              </a:rPr>
              <a:t>Jeffrey </a:t>
            </a:r>
            <a:r>
              <a:rPr lang="en-AU" sz="4000" dirty="0" smtClean="0">
                <a:solidFill>
                  <a:schemeClr val="tx1">
                    <a:lumMod val="75000"/>
                  </a:schemeClr>
                </a:solidFill>
              </a:rPr>
              <a:t>Hanson</a:t>
            </a:r>
            <a:endParaRPr lang="en-AU" sz="4000" dirty="0">
              <a:solidFill>
                <a:schemeClr val="tx1">
                  <a:lumMod val="75000"/>
                </a:schemeClr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259155" y="4479765"/>
            <a:ext cx="4975502" cy="461665"/>
            <a:chOff x="259155" y="4479765"/>
            <a:chExt cx="4975502" cy="461665"/>
          </a:xfrm>
        </p:grpSpPr>
        <p:pic>
          <p:nvPicPr>
            <p:cNvPr id="1026" name="Picture 2" descr="C:\Users\jhanson\Downloads\1467354618_f0e0.png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9155" y="4497845"/>
              <a:ext cx="426645" cy="425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732334" y="4479765"/>
              <a:ext cx="450232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2400" dirty="0">
                  <a:solidFill>
                    <a:schemeClr val="tx1">
                      <a:lumMod val="75000"/>
                    </a:schemeClr>
                  </a:solidFill>
                </a:rPr>
                <a:t>j</a:t>
              </a:r>
              <a:r>
                <a:rPr lang="en-AU" sz="2400" dirty="0" smtClean="0">
                  <a:solidFill>
                    <a:schemeClr val="tx1">
                      <a:lumMod val="75000"/>
                    </a:schemeClr>
                  </a:solidFill>
                </a:rPr>
                <a:t>effrey.hanson@uqconnect.edu.au</a:t>
              </a:r>
              <a:endParaRPr lang="en-AU" sz="2400" dirty="0">
                <a:solidFill>
                  <a:schemeClr val="tx1">
                    <a:lumMod val="75000"/>
                  </a:schemeClr>
                </a:solidFill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5945501" y="4491632"/>
            <a:ext cx="3049188" cy="461665"/>
            <a:chOff x="6059800" y="5988839"/>
            <a:chExt cx="3049188" cy="615553"/>
          </a:xfrm>
        </p:grpSpPr>
        <p:pic>
          <p:nvPicPr>
            <p:cNvPr id="1028" name="Picture 4" descr="C:\Users\jhanson\Downloads\1467354784_web.png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59800" y="6044594"/>
              <a:ext cx="398149" cy="5040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/>
            <p:cNvSpPr txBox="1"/>
            <p:nvPr/>
          </p:nvSpPr>
          <p:spPr>
            <a:xfrm>
              <a:off x="6497183" y="5988839"/>
              <a:ext cx="2611805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2400" dirty="0" smtClean="0">
                  <a:solidFill>
                    <a:schemeClr val="tx1">
                      <a:lumMod val="75000"/>
                    </a:schemeClr>
                  </a:solidFill>
                </a:rPr>
                <a:t>jeffrey-hanson.com</a:t>
              </a:r>
              <a:endParaRPr lang="en-AU" dirty="0">
                <a:solidFill>
                  <a:schemeClr val="tx1">
                    <a:lumMod val="75000"/>
                  </a:schemeClr>
                </a:solidFill>
              </a:endParaRPr>
            </a:p>
          </p:txBody>
        </p:sp>
      </p:grpSp>
      <p:pic>
        <p:nvPicPr>
          <p:cNvPr id="10" name="Picture 2" descr="Black And White Birds Silhouette Fresh HD Wallpaper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641638" y="1030152"/>
            <a:ext cx="3960075" cy="2475048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1229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Oval 53"/>
          <p:cNvSpPr/>
          <p:nvPr/>
        </p:nvSpPr>
        <p:spPr>
          <a:xfrm>
            <a:off x="3747864" y="3025817"/>
            <a:ext cx="1627943" cy="1117345"/>
          </a:xfrm>
          <a:prstGeom prst="ellipse">
            <a:avLst/>
          </a:prstGeom>
          <a:solidFill>
            <a:srgbClr val="0041C4">
              <a:alpha val="49804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" name="Rectangle 4"/>
          <p:cNvSpPr/>
          <p:nvPr/>
        </p:nvSpPr>
        <p:spPr>
          <a:xfrm>
            <a:off x="716400" y="1447561"/>
            <a:ext cx="7711200" cy="329670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7" name="Oval 6"/>
          <p:cNvSpPr/>
          <p:nvPr/>
        </p:nvSpPr>
        <p:spPr>
          <a:xfrm>
            <a:off x="4106112" y="3337824"/>
            <a:ext cx="1627815" cy="1117586"/>
          </a:xfrm>
          <a:prstGeom prst="ellipse">
            <a:avLst/>
          </a:prstGeom>
          <a:solidFill>
            <a:srgbClr val="7030A0">
              <a:alpha val="50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8" name="Oval 7"/>
          <p:cNvSpPr/>
          <p:nvPr/>
        </p:nvSpPr>
        <p:spPr>
          <a:xfrm>
            <a:off x="1321101" y="1712923"/>
            <a:ext cx="1657378" cy="1137884"/>
          </a:xfrm>
          <a:prstGeom prst="ellipse">
            <a:avLst/>
          </a:prstGeom>
          <a:solidFill>
            <a:srgbClr val="C00000">
              <a:alpha val="50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9" name="Oval 8"/>
          <p:cNvSpPr/>
          <p:nvPr/>
        </p:nvSpPr>
        <p:spPr>
          <a:xfrm>
            <a:off x="1801929" y="1900237"/>
            <a:ext cx="1657378" cy="1137884"/>
          </a:xfrm>
          <a:prstGeom prst="ellipse">
            <a:avLst/>
          </a:prstGeom>
          <a:solidFill>
            <a:srgbClr val="FFC000">
              <a:alpha val="50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10" name="Oval 9"/>
          <p:cNvSpPr/>
          <p:nvPr/>
        </p:nvSpPr>
        <p:spPr>
          <a:xfrm>
            <a:off x="2261840" y="1780845"/>
            <a:ext cx="1657378" cy="1137884"/>
          </a:xfrm>
          <a:prstGeom prst="ellipse">
            <a:avLst/>
          </a:prstGeom>
          <a:solidFill>
            <a:srgbClr val="FF0000">
              <a:alpha val="50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11" name="Oval 10"/>
          <p:cNvSpPr/>
          <p:nvPr/>
        </p:nvSpPr>
        <p:spPr>
          <a:xfrm>
            <a:off x="5718101" y="1799539"/>
            <a:ext cx="1651602" cy="1133918"/>
          </a:xfrm>
          <a:prstGeom prst="ellipse">
            <a:avLst/>
          </a:prstGeom>
          <a:solidFill>
            <a:srgbClr val="92D050">
              <a:alpha val="50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12" name="Oval 11"/>
          <p:cNvSpPr/>
          <p:nvPr/>
        </p:nvSpPr>
        <p:spPr>
          <a:xfrm>
            <a:off x="6153432" y="1999339"/>
            <a:ext cx="1651602" cy="1133918"/>
          </a:xfrm>
          <a:prstGeom prst="ellipse">
            <a:avLst/>
          </a:prstGeom>
          <a:solidFill>
            <a:srgbClr val="00B0F0">
              <a:alpha val="50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13" name="Oval 12"/>
          <p:cNvSpPr/>
          <p:nvPr/>
        </p:nvSpPr>
        <p:spPr>
          <a:xfrm>
            <a:off x="6674665" y="1867459"/>
            <a:ext cx="1651602" cy="1133918"/>
          </a:xfrm>
          <a:prstGeom prst="ellipse">
            <a:avLst/>
          </a:prstGeom>
          <a:solidFill>
            <a:srgbClr val="00B050">
              <a:alpha val="50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14" name="Rectangle 13"/>
          <p:cNvSpPr/>
          <p:nvPr/>
        </p:nvSpPr>
        <p:spPr>
          <a:xfrm>
            <a:off x="1172974" y="1798013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15" name="Rectangle 14"/>
          <p:cNvSpPr/>
          <p:nvPr/>
        </p:nvSpPr>
        <p:spPr>
          <a:xfrm>
            <a:off x="6662519" y="1798013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16" name="Rectangle 15"/>
          <p:cNvSpPr/>
          <p:nvPr/>
        </p:nvSpPr>
        <p:spPr>
          <a:xfrm>
            <a:off x="2087899" y="1798013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17" name="Rectangle 16"/>
          <p:cNvSpPr/>
          <p:nvPr/>
        </p:nvSpPr>
        <p:spPr>
          <a:xfrm>
            <a:off x="3002823" y="1798013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18" name="Rectangle 17"/>
          <p:cNvSpPr/>
          <p:nvPr/>
        </p:nvSpPr>
        <p:spPr>
          <a:xfrm>
            <a:off x="3917747" y="1798013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19" name="Rectangle 18"/>
          <p:cNvSpPr/>
          <p:nvPr/>
        </p:nvSpPr>
        <p:spPr>
          <a:xfrm>
            <a:off x="4832671" y="1798013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20" name="Rectangle 19"/>
          <p:cNvSpPr/>
          <p:nvPr/>
        </p:nvSpPr>
        <p:spPr>
          <a:xfrm>
            <a:off x="5747595" y="1798013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21" name="Rectangle 20"/>
          <p:cNvSpPr/>
          <p:nvPr/>
        </p:nvSpPr>
        <p:spPr>
          <a:xfrm>
            <a:off x="7577447" y="1798013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22" name="Rectangle 21"/>
          <p:cNvSpPr/>
          <p:nvPr/>
        </p:nvSpPr>
        <p:spPr>
          <a:xfrm>
            <a:off x="1172974" y="2345426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23" name="Rectangle 22"/>
          <p:cNvSpPr/>
          <p:nvPr/>
        </p:nvSpPr>
        <p:spPr>
          <a:xfrm>
            <a:off x="6662519" y="2345426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24" name="Rectangle 23"/>
          <p:cNvSpPr/>
          <p:nvPr/>
        </p:nvSpPr>
        <p:spPr>
          <a:xfrm>
            <a:off x="2087899" y="2345426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25" name="Rectangle 24"/>
          <p:cNvSpPr/>
          <p:nvPr/>
        </p:nvSpPr>
        <p:spPr>
          <a:xfrm>
            <a:off x="3002823" y="2345426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26" name="Rectangle 25"/>
          <p:cNvSpPr/>
          <p:nvPr/>
        </p:nvSpPr>
        <p:spPr>
          <a:xfrm>
            <a:off x="3917747" y="2345426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27" name="Rectangle 26"/>
          <p:cNvSpPr/>
          <p:nvPr/>
        </p:nvSpPr>
        <p:spPr>
          <a:xfrm>
            <a:off x="4832671" y="2345426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28" name="Rectangle 27"/>
          <p:cNvSpPr/>
          <p:nvPr/>
        </p:nvSpPr>
        <p:spPr>
          <a:xfrm>
            <a:off x="5747595" y="2345426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29" name="Rectangle 28"/>
          <p:cNvSpPr/>
          <p:nvPr/>
        </p:nvSpPr>
        <p:spPr>
          <a:xfrm>
            <a:off x="7577447" y="2345426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30" name="Rectangle 29"/>
          <p:cNvSpPr/>
          <p:nvPr/>
        </p:nvSpPr>
        <p:spPr>
          <a:xfrm>
            <a:off x="1172974" y="3473548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31" name="Rectangle 30"/>
          <p:cNvSpPr/>
          <p:nvPr/>
        </p:nvSpPr>
        <p:spPr>
          <a:xfrm>
            <a:off x="6662519" y="3473548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32" name="Rectangle 31"/>
          <p:cNvSpPr/>
          <p:nvPr/>
        </p:nvSpPr>
        <p:spPr>
          <a:xfrm>
            <a:off x="2087899" y="3473548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33" name="Rectangle 32"/>
          <p:cNvSpPr/>
          <p:nvPr/>
        </p:nvSpPr>
        <p:spPr>
          <a:xfrm>
            <a:off x="3002823" y="3473548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34" name="Rectangle 33"/>
          <p:cNvSpPr/>
          <p:nvPr/>
        </p:nvSpPr>
        <p:spPr>
          <a:xfrm>
            <a:off x="3917747" y="3473548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35" name="Rectangle 34"/>
          <p:cNvSpPr/>
          <p:nvPr/>
        </p:nvSpPr>
        <p:spPr>
          <a:xfrm>
            <a:off x="4832671" y="3473548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36" name="Rectangle 35"/>
          <p:cNvSpPr/>
          <p:nvPr/>
        </p:nvSpPr>
        <p:spPr>
          <a:xfrm>
            <a:off x="5747595" y="3473548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37" name="Rectangle 36"/>
          <p:cNvSpPr/>
          <p:nvPr/>
        </p:nvSpPr>
        <p:spPr>
          <a:xfrm>
            <a:off x="7577447" y="3473548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38" name="Rectangle 37"/>
          <p:cNvSpPr/>
          <p:nvPr/>
        </p:nvSpPr>
        <p:spPr>
          <a:xfrm>
            <a:off x="1172974" y="4061630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39" name="Rectangle 38"/>
          <p:cNvSpPr/>
          <p:nvPr/>
        </p:nvSpPr>
        <p:spPr>
          <a:xfrm>
            <a:off x="6662519" y="4061630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40" name="Rectangle 39"/>
          <p:cNvSpPr/>
          <p:nvPr/>
        </p:nvSpPr>
        <p:spPr>
          <a:xfrm>
            <a:off x="2087899" y="4061630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41" name="Rectangle 40"/>
          <p:cNvSpPr/>
          <p:nvPr/>
        </p:nvSpPr>
        <p:spPr>
          <a:xfrm>
            <a:off x="3002823" y="4061630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42" name="Rectangle 41"/>
          <p:cNvSpPr/>
          <p:nvPr/>
        </p:nvSpPr>
        <p:spPr>
          <a:xfrm>
            <a:off x="3917747" y="4061630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43" name="Rectangle 42"/>
          <p:cNvSpPr/>
          <p:nvPr/>
        </p:nvSpPr>
        <p:spPr>
          <a:xfrm>
            <a:off x="4832671" y="4061630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44" name="Rectangle 43"/>
          <p:cNvSpPr/>
          <p:nvPr/>
        </p:nvSpPr>
        <p:spPr>
          <a:xfrm>
            <a:off x="5747595" y="4061630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45" name="Rectangle 44"/>
          <p:cNvSpPr/>
          <p:nvPr/>
        </p:nvSpPr>
        <p:spPr>
          <a:xfrm>
            <a:off x="7577447" y="4061630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46" name="Rectangle 45"/>
          <p:cNvSpPr/>
          <p:nvPr/>
        </p:nvSpPr>
        <p:spPr>
          <a:xfrm>
            <a:off x="1146028" y="2892838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47" name="Rectangle 46"/>
          <p:cNvSpPr/>
          <p:nvPr/>
        </p:nvSpPr>
        <p:spPr>
          <a:xfrm>
            <a:off x="6635573" y="2892838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48" name="Rectangle 47"/>
          <p:cNvSpPr/>
          <p:nvPr/>
        </p:nvSpPr>
        <p:spPr>
          <a:xfrm>
            <a:off x="2060952" y="2892838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49" name="Rectangle 48"/>
          <p:cNvSpPr/>
          <p:nvPr/>
        </p:nvSpPr>
        <p:spPr>
          <a:xfrm>
            <a:off x="2975877" y="2892838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50" name="Rectangle 49"/>
          <p:cNvSpPr/>
          <p:nvPr/>
        </p:nvSpPr>
        <p:spPr>
          <a:xfrm>
            <a:off x="3890801" y="2892838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51" name="Rectangle 50"/>
          <p:cNvSpPr/>
          <p:nvPr/>
        </p:nvSpPr>
        <p:spPr>
          <a:xfrm>
            <a:off x="4805725" y="2892838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52" name="Rectangle 51"/>
          <p:cNvSpPr/>
          <p:nvPr/>
        </p:nvSpPr>
        <p:spPr>
          <a:xfrm>
            <a:off x="5720649" y="2892838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53" name="Rectangle 52"/>
          <p:cNvSpPr/>
          <p:nvPr/>
        </p:nvSpPr>
        <p:spPr>
          <a:xfrm>
            <a:off x="7550501" y="2892838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56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>
            <a:normAutofit/>
          </a:bodyPr>
          <a:lstStyle/>
          <a:p>
            <a:r>
              <a:rPr lang="en-AU" b="1" dirty="0" smtClean="0"/>
              <a:t>Reserve selection</a:t>
            </a:r>
            <a:endParaRPr lang="en-AU" b="1" dirty="0"/>
          </a:p>
        </p:txBody>
      </p:sp>
      <p:sp>
        <p:nvSpPr>
          <p:cNvPr id="2" name="TextBox 1"/>
          <p:cNvSpPr txBox="1"/>
          <p:nvPr/>
        </p:nvSpPr>
        <p:spPr>
          <a:xfrm>
            <a:off x="716400" y="799200"/>
            <a:ext cx="3978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600" b="1" dirty="0" smtClean="0">
                <a:solidFill>
                  <a:srgbClr val="FFFF00"/>
                </a:solidFill>
              </a:rPr>
              <a:t>?</a:t>
            </a:r>
            <a:endParaRPr lang="en-AU" sz="3600" b="1" dirty="0">
              <a:solidFill>
                <a:srgbClr val="FFFF00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232235" y="1798013"/>
            <a:ext cx="3978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600" b="1" dirty="0" smtClean="0">
                <a:solidFill>
                  <a:srgbClr val="FFFF00"/>
                </a:solidFill>
              </a:rPr>
              <a:t>?</a:t>
            </a:r>
            <a:endParaRPr lang="en-AU" sz="3600" b="1" dirty="0">
              <a:solidFill>
                <a:srgbClr val="FFFF00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177665" y="3455677"/>
            <a:ext cx="3978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600" b="1" dirty="0" smtClean="0">
                <a:solidFill>
                  <a:srgbClr val="FFFF00"/>
                </a:solidFill>
              </a:rPr>
              <a:t>?</a:t>
            </a:r>
            <a:endParaRPr lang="en-AU" sz="3600" b="1" dirty="0">
              <a:solidFill>
                <a:srgbClr val="FFFF00"/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6842551" y="653291"/>
            <a:ext cx="3978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600" b="1" dirty="0" smtClean="0">
                <a:solidFill>
                  <a:srgbClr val="FFFF00"/>
                </a:solidFill>
              </a:rPr>
              <a:t>?</a:t>
            </a:r>
            <a:endParaRPr lang="en-AU" sz="3600" b="1" dirty="0">
              <a:solidFill>
                <a:srgbClr val="FFFF00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8478657" y="1542993"/>
            <a:ext cx="3978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600" b="1" dirty="0" smtClean="0">
                <a:solidFill>
                  <a:srgbClr val="FFFF00"/>
                </a:solidFill>
              </a:rPr>
              <a:t>?</a:t>
            </a:r>
            <a:endParaRPr lang="en-AU" sz="3600" b="1" dirty="0">
              <a:solidFill>
                <a:srgbClr val="FFFF00"/>
              </a:solidFill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8571183" y="3241312"/>
            <a:ext cx="3978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600" b="1" dirty="0" smtClean="0">
                <a:solidFill>
                  <a:srgbClr val="FFFF00"/>
                </a:solidFill>
              </a:rPr>
              <a:t>?</a:t>
            </a:r>
            <a:endParaRPr lang="en-AU" sz="36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5876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Oval 53"/>
          <p:cNvSpPr/>
          <p:nvPr/>
        </p:nvSpPr>
        <p:spPr>
          <a:xfrm>
            <a:off x="3747864" y="3025817"/>
            <a:ext cx="1627943" cy="1117345"/>
          </a:xfrm>
          <a:prstGeom prst="ellipse">
            <a:avLst/>
          </a:prstGeom>
          <a:solidFill>
            <a:srgbClr val="0041C4">
              <a:alpha val="49804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" name="Rectangle 4"/>
          <p:cNvSpPr/>
          <p:nvPr/>
        </p:nvSpPr>
        <p:spPr>
          <a:xfrm>
            <a:off x="716400" y="1447561"/>
            <a:ext cx="7711200" cy="329670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 dirty="0"/>
          </a:p>
        </p:txBody>
      </p:sp>
      <p:sp>
        <p:nvSpPr>
          <p:cNvPr id="7" name="Oval 6"/>
          <p:cNvSpPr/>
          <p:nvPr/>
        </p:nvSpPr>
        <p:spPr>
          <a:xfrm>
            <a:off x="4106111" y="3337822"/>
            <a:ext cx="1627815" cy="1117586"/>
          </a:xfrm>
          <a:prstGeom prst="ellipse">
            <a:avLst/>
          </a:prstGeom>
          <a:solidFill>
            <a:srgbClr val="7030A0">
              <a:alpha val="50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 dirty="0"/>
          </a:p>
        </p:txBody>
      </p:sp>
      <p:sp>
        <p:nvSpPr>
          <p:cNvPr id="8" name="Oval 7"/>
          <p:cNvSpPr/>
          <p:nvPr/>
        </p:nvSpPr>
        <p:spPr>
          <a:xfrm>
            <a:off x="1321101" y="1712924"/>
            <a:ext cx="1657378" cy="1137883"/>
          </a:xfrm>
          <a:prstGeom prst="ellipse">
            <a:avLst/>
          </a:prstGeom>
          <a:solidFill>
            <a:srgbClr val="C00000">
              <a:alpha val="50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 dirty="0"/>
          </a:p>
        </p:txBody>
      </p:sp>
      <p:sp>
        <p:nvSpPr>
          <p:cNvPr id="9" name="Oval 8"/>
          <p:cNvSpPr/>
          <p:nvPr/>
        </p:nvSpPr>
        <p:spPr>
          <a:xfrm>
            <a:off x="1801929" y="1900238"/>
            <a:ext cx="1657378" cy="1137883"/>
          </a:xfrm>
          <a:prstGeom prst="ellipse">
            <a:avLst/>
          </a:prstGeom>
          <a:solidFill>
            <a:srgbClr val="FFC000">
              <a:alpha val="50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 dirty="0"/>
          </a:p>
        </p:txBody>
      </p:sp>
      <p:sp>
        <p:nvSpPr>
          <p:cNvPr id="10" name="Oval 9"/>
          <p:cNvSpPr/>
          <p:nvPr/>
        </p:nvSpPr>
        <p:spPr>
          <a:xfrm>
            <a:off x="2261840" y="1780844"/>
            <a:ext cx="1657378" cy="1137883"/>
          </a:xfrm>
          <a:prstGeom prst="ellipse">
            <a:avLst/>
          </a:prstGeom>
          <a:solidFill>
            <a:srgbClr val="FF0000">
              <a:alpha val="50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 dirty="0"/>
          </a:p>
        </p:txBody>
      </p:sp>
      <p:sp>
        <p:nvSpPr>
          <p:cNvPr id="11" name="Oval 10"/>
          <p:cNvSpPr/>
          <p:nvPr/>
        </p:nvSpPr>
        <p:spPr>
          <a:xfrm>
            <a:off x="5718101" y="1799538"/>
            <a:ext cx="1651602" cy="1133917"/>
          </a:xfrm>
          <a:prstGeom prst="ellipse">
            <a:avLst/>
          </a:prstGeom>
          <a:solidFill>
            <a:srgbClr val="92D050">
              <a:alpha val="50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 dirty="0"/>
          </a:p>
        </p:txBody>
      </p:sp>
      <p:sp>
        <p:nvSpPr>
          <p:cNvPr id="12" name="Oval 11"/>
          <p:cNvSpPr/>
          <p:nvPr/>
        </p:nvSpPr>
        <p:spPr>
          <a:xfrm>
            <a:off x="6153432" y="1999339"/>
            <a:ext cx="1651602" cy="1133917"/>
          </a:xfrm>
          <a:prstGeom prst="ellipse">
            <a:avLst/>
          </a:prstGeom>
          <a:solidFill>
            <a:srgbClr val="00B0F0">
              <a:alpha val="50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 dirty="0"/>
          </a:p>
        </p:txBody>
      </p:sp>
      <p:sp>
        <p:nvSpPr>
          <p:cNvPr id="13" name="Oval 12"/>
          <p:cNvSpPr/>
          <p:nvPr/>
        </p:nvSpPr>
        <p:spPr>
          <a:xfrm>
            <a:off x="6674665" y="1867458"/>
            <a:ext cx="1651602" cy="1133917"/>
          </a:xfrm>
          <a:prstGeom prst="ellipse">
            <a:avLst/>
          </a:prstGeom>
          <a:solidFill>
            <a:srgbClr val="00B050">
              <a:alpha val="50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 dirty="0"/>
          </a:p>
        </p:txBody>
      </p:sp>
      <p:sp>
        <p:nvSpPr>
          <p:cNvPr id="14" name="Rectangle 13"/>
          <p:cNvSpPr/>
          <p:nvPr/>
        </p:nvSpPr>
        <p:spPr>
          <a:xfrm>
            <a:off x="1172974" y="1798012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 dirty="0"/>
          </a:p>
        </p:txBody>
      </p:sp>
      <p:sp>
        <p:nvSpPr>
          <p:cNvPr id="15" name="Rectangle 14"/>
          <p:cNvSpPr/>
          <p:nvPr/>
        </p:nvSpPr>
        <p:spPr>
          <a:xfrm>
            <a:off x="6662519" y="1798012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 dirty="0"/>
          </a:p>
        </p:txBody>
      </p:sp>
      <p:sp>
        <p:nvSpPr>
          <p:cNvPr id="16" name="Rectangle 15"/>
          <p:cNvSpPr/>
          <p:nvPr/>
        </p:nvSpPr>
        <p:spPr>
          <a:xfrm>
            <a:off x="2087899" y="1798012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 dirty="0"/>
          </a:p>
        </p:txBody>
      </p:sp>
      <p:sp>
        <p:nvSpPr>
          <p:cNvPr id="17" name="Rectangle 16"/>
          <p:cNvSpPr/>
          <p:nvPr/>
        </p:nvSpPr>
        <p:spPr>
          <a:xfrm>
            <a:off x="3002823" y="1798012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 dirty="0"/>
          </a:p>
        </p:txBody>
      </p:sp>
      <p:sp>
        <p:nvSpPr>
          <p:cNvPr id="18" name="Rectangle 17"/>
          <p:cNvSpPr/>
          <p:nvPr/>
        </p:nvSpPr>
        <p:spPr>
          <a:xfrm>
            <a:off x="3917747" y="1798012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 dirty="0"/>
          </a:p>
        </p:txBody>
      </p:sp>
      <p:sp>
        <p:nvSpPr>
          <p:cNvPr id="19" name="Rectangle 18"/>
          <p:cNvSpPr/>
          <p:nvPr/>
        </p:nvSpPr>
        <p:spPr>
          <a:xfrm>
            <a:off x="4832671" y="1798012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 dirty="0"/>
          </a:p>
        </p:txBody>
      </p:sp>
      <p:sp>
        <p:nvSpPr>
          <p:cNvPr id="20" name="Rectangle 19"/>
          <p:cNvSpPr/>
          <p:nvPr/>
        </p:nvSpPr>
        <p:spPr>
          <a:xfrm>
            <a:off x="5747595" y="1798012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 dirty="0"/>
          </a:p>
        </p:txBody>
      </p:sp>
      <p:sp>
        <p:nvSpPr>
          <p:cNvPr id="21" name="Rectangle 20"/>
          <p:cNvSpPr/>
          <p:nvPr/>
        </p:nvSpPr>
        <p:spPr>
          <a:xfrm>
            <a:off x="7577447" y="1798012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 dirty="0"/>
          </a:p>
        </p:txBody>
      </p:sp>
      <p:sp>
        <p:nvSpPr>
          <p:cNvPr id="22" name="Rectangle 21"/>
          <p:cNvSpPr/>
          <p:nvPr/>
        </p:nvSpPr>
        <p:spPr>
          <a:xfrm>
            <a:off x="1172974" y="2345425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 dirty="0"/>
          </a:p>
        </p:txBody>
      </p:sp>
      <p:sp>
        <p:nvSpPr>
          <p:cNvPr id="23" name="Rectangle 22"/>
          <p:cNvSpPr/>
          <p:nvPr/>
        </p:nvSpPr>
        <p:spPr>
          <a:xfrm>
            <a:off x="6662519" y="2345425"/>
            <a:ext cx="604844" cy="392595"/>
          </a:xfrm>
          <a:prstGeom prst="rect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 dirty="0"/>
          </a:p>
        </p:txBody>
      </p:sp>
      <p:sp>
        <p:nvSpPr>
          <p:cNvPr id="24" name="Rectangle 23"/>
          <p:cNvSpPr/>
          <p:nvPr/>
        </p:nvSpPr>
        <p:spPr>
          <a:xfrm>
            <a:off x="2087899" y="2345425"/>
            <a:ext cx="604844" cy="392595"/>
          </a:xfrm>
          <a:prstGeom prst="rect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 dirty="0"/>
          </a:p>
        </p:txBody>
      </p:sp>
      <p:sp>
        <p:nvSpPr>
          <p:cNvPr id="25" name="Rectangle 24"/>
          <p:cNvSpPr/>
          <p:nvPr/>
        </p:nvSpPr>
        <p:spPr>
          <a:xfrm>
            <a:off x="3002823" y="2345425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 dirty="0"/>
          </a:p>
        </p:txBody>
      </p:sp>
      <p:sp>
        <p:nvSpPr>
          <p:cNvPr id="26" name="Rectangle 25"/>
          <p:cNvSpPr/>
          <p:nvPr/>
        </p:nvSpPr>
        <p:spPr>
          <a:xfrm>
            <a:off x="3917747" y="2345425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 dirty="0"/>
          </a:p>
        </p:txBody>
      </p:sp>
      <p:sp>
        <p:nvSpPr>
          <p:cNvPr id="27" name="Rectangle 26"/>
          <p:cNvSpPr/>
          <p:nvPr/>
        </p:nvSpPr>
        <p:spPr>
          <a:xfrm>
            <a:off x="4832671" y="2345425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 dirty="0"/>
          </a:p>
        </p:txBody>
      </p:sp>
      <p:sp>
        <p:nvSpPr>
          <p:cNvPr id="28" name="Rectangle 27"/>
          <p:cNvSpPr/>
          <p:nvPr/>
        </p:nvSpPr>
        <p:spPr>
          <a:xfrm>
            <a:off x="5747595" y="2345425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 dirty="0"/>
          </a:p>
        </p:txBody>
      </p:sp>
      <p:sp>
        <p:nvSpPr>
          <p:cNvPr id="29" name="Rectangle 28"/>
          <p:cNvSpPr/>
          <p:nvPr/>
        </p:nvSpPr>
        <p:spPr>
          <a:xfrm>
            <a:off x="7577447" y="2345425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 dirty="0"/>
          </a:p>
        </p:txBody>
      </p:sp>
      <p:sp>
        <p:nvSpPr>
          <p:cNvPr id="30" name="Rectangle 29"/>
          <p:cNvSpPr/>
          <p:nvPr/>
        </p:nvSpPr>
        <p:spPr>
          <a:xfrm>
            <a:off x="1172974" y="3473547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 dirty="0"/>
          </a:p>
        </p:txBody>
      </p:sp>
      <p:sp>
        <p:nvSpPr>
          <p:cNvPr id="31" name="Rectangle 30"/>
          <p:cNvSpPr/>
          <p:nvPr/>
        </p:nvSpPr>
        <p:spPr>
          <a:xfrm>
            <a:off x="6662519" y="3473547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 dirty="0"/>
          </a:p>
        </p:txBody>
      </p:sp>
      <p:sp>
        <p:nvSpPr>
          <p:cNvPr id="32" name="Rectangle 31"/>
          <p:cNvSpPr/>
          <p:nvPr/>
        </p:nvSpPr>
        <p:spPr>
          <a:xfrm>
            <a:off x="2087899" y="3473547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 dirty="0"/>
          </a:p>
        </p:txBody>
      </p:sp>
      <p:sp>
        <p:nvSpPr>
          <p:cNvPr id="33" name="Rectangle 32"/>
          <p:cNvSpPr/>
          <p:nvPr/>
        </p:nvSpPr>
        <p:spPr>
          <a:xfrm>
            <a:off x="3002823" y="3473547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 dirty="0"/>
          </a:p>
        </p:txBody>
      </p:sp>
      <p:sp>
        <p:nvSpPr>
          <p:cNvPr id="34" name="Rectangle 33"/>
          <p:cNvSpPr/>
          <p:nvPr/>
        </p:nvSpPr>
        <p:spPr>
          <a:xfrm>
            <a:off x="3917747" y="3473547"/>
            <a:ext cx="604844" cy="392595"/>
          </a:xfrm>
          <a:prstGeom prst="rect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 dirty="0"/>
          </a:p>
        </p:txBody>
      </p:sp>
      <p:sp>
        <p:nvSpPr>
          <p:cNvPr id="35" name="Rectangle 34"/>
          <p:cNvSpPr/>
          <p:nvPr/>
        </p:nvSpPr>
        <p:spPr>
          <a:xfrm>
            <a:off x="4832671" y="3473547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 dirty="0"/>
          </a:p>
        </p:txBody>
      </p:sp>
      <p:sp>
        <p:nvSpPr>
          <p:cNvPr id="36" name="Rectangle 35"/>
          <p:cNvSpPr/>
          <p:nvPr/>
        </p:nvSpPr>
        <p:spPr>
          <a:xfrm>
            <a:off x="5747595" y="3473547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 dirty="0"/>
          </a:p>
        </p:txBody>
      </p:sp>
      <p:sp>
        <p:nvSpPr>
          <p:cNvPr id="37" name="Rectangle 36"/>
          <p:cNvSpPr/>
          <p:nvPr/>
        </p:nvSpPr>
        <p:spPr>
          <a:xfrm>
            <a:off x="7577447" y="3473547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 dirty="0"/>
          </a:p>
        </p:txBody>
      </p:sp>
      <p:sp>
        <p:nvSpPr>
          <p:cNvPr id="38" name="Rectangle 37"/>
          <p:cNvSpPr/>
          <p:nvPr/>
        </p:nvSpPr>
        <p:spPr>
          <a:xfrm>
            <a:off x="1172974" y="4061629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 dirty="0"/>
          </a:p>
        </p:txBody>
      </p:sp>
      <p:sp>
        <p:nvSpPr>
          <p:cNvPr id="39" name="Rectangle 38"/>
          <p:cNvSpPr/>
          <p:nvPr/>
        </p:nvSpPr>
        <p:spPr>
          <a:xfrm>
            <a:off x="6662519" y="4061629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 dirty="0"/>
          </a:p>
        </p:txBody>
      </p:sp>
      <p:sp>
        <p:nvSpPr>
          <p:cNvPr id="40" name="Rectangle 39"/>
          <p:cNvSpPr/>
          <p:nvPr/>
        </p:nvSpPr>
        <p:spPr>
          <a:xfrm>
            <a:off x="2087899" y="4061629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 dirty="0"/>
          </a:p>
        </p:txBody>
      </p:sp>
      <p:sp>
        <p:nvSpPr>
          <p:cNvPr id="41" name="Rectangle 40"/>
          <p:cNvSpPr/>
          <p:nvPr/>
        </p:nvSpPr>
        <p:spPr>
          <a:xfrm>
            <a:off x="3002823" y="4061629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 dirty="0"/>
          </a:p>
        </p:txBody>
      </p:sp>
      <p:sp>
        <p:nvSpPr>
          <p:cNvPr id="42" name="Rectangle 41"/>
          <p:cNvSpPr/>
          <p:nvPr/>
        </p:nvSpPr>
        <p:spPr>
          <a:xfrm>
            <a:off x="3917747" y="4061629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 dirty="0"/>
          </a:p>
        </p:txBody>
      </p:sp>
      <p:sp>
        <p:nvSpPr>
          <p:cNvPr id="43" name="Rectangle 42"/>
          <p:cNvSpPr/>
          <p:nvPr/>
        </p:nvSpPr>
        <p:spPr>
          <a:xfrm>
            <a:off x="4832671" y="4061629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 dirty="0"/>
          </a:p>
        </p:txBody>
      </p:sp>
      <p:sp>
        <p:nvSpPr>
          <p:cNvPr id="44" name="Rectangle 43"/>
          <p:cNvSpPr/>
          <p:nvPr/>
        </p:nvSpPr>
        <p:spPr>
          <a:xfrm>
            <a:off x="5747595" y="4061629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 dirty="0"/>
          </a:p>
        </p:txBody>
      </p:sp>
      <p:sp>
        <p:nvSpPr>
          <p:cNvPr id="45" name="Rectangle 44"/>
          <p:cNvSpPr/>
          <p:nvPr/>
        </p:nvSpPr>
        <p:spPr>
          <a:xfrm>
            <a:off x="7577447" y="4061629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 dirty="0"/>
          </a:p>
        </p:txBody>
      </p:sp>
      <p:sp>
        <p:nvSpPr>
          <p:cNvPr id="46" name="Rectangle 45"/>
          <p:cNvSpPr/>
          <p:nvPr/>
        </p:nvSpPr>
        <p:spPr>
          <a:xfrm>
            <a:off x="1146028" y="2892837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 dirty="0"/>
          </a:p>
        </p:txBody>
      </p:sp>
      <p:sp>
        <p:nvSpPr>
          <p:cNvPr id="47" name="Rectangle 46"/>
          <p:cNvSpPr/>
          <p:nvPr/>
        </p:nvSpPr>
        <p:spPr>
          <a:xfrm>
            <a:off x="6635573" y="2892837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 dirty="0"/>
          </a:p>
        </p:txBody>
      </p:sp>
      <p:sp>
        <p:nvSpPr>
          <p:cNvPr id="48" name="Rectangle 47"/>
          <p:cNvSpPr/>
          <p:nvPr/>
        </p:nvSpPr>
        <p:spPr>
          <a:xfrm>
            <a:off x="2060952" y="2892837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 dirty="0"/>
          </a:p>
        </p:txBody>
      </p:sp>
      <p:sp>
        <p:nvSpPr>
          <p:cNvPr id="49" name="Rectangle 48"/>
          <p:cNvSpPr/>
          <p:nvPr/>
        </p:nvSpPr>
        <p:spPr>
          <a:xfrm>
            <a:off x="2975877" y="2892837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 dirty="0"/>
          </a:p>
        </p:txBody>
      </p:sp>
      <p:sp>
        <p:nvSpPr>
          <p:cNvPr id="50" name="Rectangle 49"/>
          <p:cNvSpPr/>
          <p:nvPr/>
        </p:nvSpPr>
        <p:spPr>
          <a:xfrm>
            <a:off x="3890801" y="2892837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 dirty="0"/>
          </a:p>
        </p:txBody>
      </p:sp>
      <p:sp>
        <p:nvSpPr>
          <p:cNvPr id="51" name="Rectangle 50"/>
          <p:cNvSpPr/>
          <p:nvPr/>
        </p:nvSpPr>
        <p:spPr>
          <a:xfrm>
            <a:off x="4805725" y="2892837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 dirty="0"/>
          </a:p>
        </p:txBody>
      </p:sp>
      <p:sp>
        <p:nvSpPr>
          <p:cNvPr id="52" name="Rectangle 51"/>
          <p:cNvSpPr/>
          <p:nvPr/>
        </p:nvSpPr>
        <p:spPr>
          <a:xfrm>
            <a:off x="5720649" y="2892837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 dirty="0"/>
          </a:p>
        </p:txBody>
      </p:sp>
      <p:sp>
        <p:nvSpPr>
          <p:cNvPr id="53" name="Rectangle 52"/>
          <p:cNvSpPr/>
          <p:nvPr/>
        </p:nvSpPr>
        <p:spPr>
          <a:xfrm>
            <a:off x="7550501" y="2892837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 dirty="0"/>
          </a:p>
        </p:txBody>
      </p:sp>
      <p:sp>
        <p:nvSpPr>
          <p:cNvPr id="56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>
            <a:normAutofit/>
          </a:bodyPr>
          <a:lstStyle/>
          <a:p>
            <a:r>
              <a:rPr lang="en-AU" b="1" dirty="0" smtClean="0"/>
              <a:t>Reserve selection</a:t>
            </a:r>
            <a:endParaRPr lang="en-AU" b="1" dirty="0"/>
          </a:p>
        </p:txBody>
      </p:sp>
    </p:spTree>
    <p:extLst>
      <p:ext uri="{BB962C8B-B14F-4D97-AF65-F5344CB8AC3E}">
        <p14:creationId xmlns:p14="http://schemas.microsoft.com/office/powerpoint/2010/main" val="1774323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 rot="16200000">
            <a:off x="-374819" y="1756027"/>
            <a:ext cx="12330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 smtClean="0"/>
              <a:t>Quality</a:t>
            </a:r>
            <a:endParaRPr lang="en-AU" sz="28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755" y="4040743"/>
            <a:ext cx="928960" cy="92545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02196" y="-1609"/>
            <a:ext cx="159607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800" dirty="0" smtClean="0"/>
              <a:t>Heuristic</a:t>
            </a:r>
          </a:p>
          <a:p>
            <a:pPr algn="ctr"/>
            <a:r>
              <a:rPr lang="en-AU" sz="2800" dirty="0" smtClean="0"/>
              <a:t>algorithm</a:t>
            </a:r>
            <a:endParaRPr lang="en-AU" sz="2800" dirty="0"/>
          </a:p>
        </p:txBody>
      </p:sp>
      <p:cxnSp>
        <p:nvCxnSpPr>
          <p:cNvPr id="2070" name="Straight Arrow Connector 2069"/>
          <p:cNvCxnSpPr/>
          <p:nvPr/>
        </p:nvCxnSpPr>
        <p:spPr>
          <a:xfrm flipV="1">
            <a:off x="850557" y="2084744"/>
            <a:ext cx="399030" cy="283126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Group 47"/>
          <p:cNvGrpSpPr/>
          <p:nvPr/>
        </p:nvGrpSpPr>
        <p:grpSpPr>
          <a:xfrm>
            <a:off x="531608" y="1300161"/>
            <a:ext cx="2137254" cy="2484324"/>
            <a:chOff x="531608" y="1076050"/>
            <a:chExt cx="2137254" cy="2484324"/>
          </a:xfrm>
        </p:grpSpPr>
        <p:cxnSp>
          <p:nvCxnSpPr>
            <p:cNvPr id="8" name="Straight Connector 7"/>
            <p:cNvCxnSpPr/>
            <p:nvPr/>
          </p:nvCxnSpPr>
          <p:spPr>
            <a:xfrm>
              <a:off x="531608" y="1076050"/>
              <a:ext cx="0" cy="1486931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531608" y="2562981"/>
              <a:ext cx="2137254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821656" y="2606267"/>
              <a:ext cx="1557158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AU" sz="2800" dirty="0" smtClean="0"/>
                <a:t>Different </a:t>
              </a:r>
            </a:p>
            <a:p>
              <a:pPr algn="ctr"/>
              <a:r>
                <a:rPr lang="en-AU" sz="2800" dirty="0" smtClean="0"/>
                <a:t>solutions</a:t>
              </a:r>
              <a:endParaRPr lang="en-AU" sz="2800" dirty="0"/>
            </a:p>
          </p:txBody>
        </p:sp>
        <p:grpSp>
          <p:nvGrpSpPr>
            <p:cNvPr id="37" name="Group 36"/>
            <p:cNvGrpSpPr/>
            <p:nvPr/>
          </p:nvGrpSpPr>
          <p:grpSpPr>
            <a:xfrm rot="1008021">
              <a:off x="1340776" y="1639108"/>
              <a:ext cx="210207" cy="418169"/>
              <a:chOff x="893938" y="2274104"/>
              <a:chExt cx="210207" cy="418169"/>
            </a:xfrm>
          </p:grpSpPr>
          <p:cxnSp>
            <p:nvCxnSpPr>
              <p:cNvPr id="2075" name="Straight Connector 2074"/>
              <p:cNvCxnSpPr/>
              <p:nvPr/>
            </p:nvCxnSpPr>
            <p:spPr>
              <a:xfrm>
                <a:off x="909751" y="2293153"/>
                <a:ext cx="0" cy="399120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76" name="Isosceles Triangle 2075"/>
              <p:cNvSpPr/>
              <p:nvPr/>
            </p:nvSpPr>
            <p:spPr>
              <a:xfrm rot="5400000">
                <a:off x="877122" y="2290920"/>
                <a:ext cx="243840" cy="210207"/>
              </a:xfrm>
              <a:prstGeom prst="triangl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sp>
          <p:nvSpPr>
            <p:cNvPr id="47" name="Freeform 46"/>
            <p:cNvSpPr/>
            <p:nvPr/>
          </p:nvSpPr>
          <p:spPr>
            <a:xfrm>
              <a:off x="609600" y="1337010"/>
              <a:ext cx="2011680" cy="1156254"/>
            </a:xfrm>
            <a:custGeom>
              <a:avLst/>
              <a:gdLst>
                <a:gd name="connsiteX0" fmla="*/ 0 w 2011680"/>
                <a:gd name="connsiteY0" fmla="*/ 1150158 h 1156254"/>
                <a:gd name="connsiteX1" fmla="*/ 182880 w 2011680"/>
                <a:gd name="connsiteY1" fmla="*/ 912414 h 1156254"/>
                <a:gd name="connsiteX2" fmla="*/ 487680 w 2011680"/>
                <a:gd name="connsiteY2" fmla="*/ 863646 h 1156254"/>
                <a:gd name="connsiteX3" fmla="*/ 707136 w 2011680"/>
                <a:gd name="connsiteY3" fmla="*/ 692958 h 1156254"/>
                <a:gd name="connsiteX4" fmla="*/ 932688 w 2011680"/>
                <a:gd name="connsiteY4" fmla="*/ 833166 h 1156254"/>
                <a:gd name="connsiteX5" fmla="*/ 1072896 w 2011680"/>
                <a:gd name="connsiteY5" fmla="*/ 1040430 h 1156254"/>
                <a:gd name="connsiteX6" fmla="*/ 1286256 w 2011680"/>
                <a:gd name="connsiteY6" fmla="*/ 766110 h 1156254"/>
                <a:gd name="connsiteX7" fmla="*/ 1383792 w 2011680"/>
                <a:gd name="connsiteY7" fmla="*/ 321102 h 1156254"/>
                <a:gd name="connsiteX8" fmla="*/ 1584960 w 2011680"/>
                <a:gd name="connsiteY8" fmla="*/ 607614 h 1156254"/>
                <a:gd name="connsiteX9" fmla="*/ 1633728 w 2011680"/>
                <a:gd name="connsiteY9" fmla="*/ 766110 h 1156254"/>
                <a:gd name="connsiteX10" fmla="*/ 1743456 w 2011680"/>
                <a:gd name="connsiteY10" fmla="*/ 4110 h 1156254"/>
                <a:gd name="connsiteX11" fmla="*/ 2011680 w 2011680"/>
                <a:gd name="connsiteY11" fmla="*/ 1156254 h 1156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11680" h="1156254">
                  <a:moveTo>
                    <a:pt x="0" y="1150158"/>
                  </a:moveTo>
                  <a:cubicBezTo>
                    <a:pt x="50800" y="1055162"/>
                    <a:pt x="101600" y="960166"/>
                    <a:pt x="182880" y="912414"/>
                  </a:cubicBezTo>
                  <a:cubicBezTo>
                    <a:pt x="264160" y="864662"/>
                    <a:pt x="400304" y="900222"/>
                    <a:pt x="487680" y="863646"/>
                  </a:cubicBezTo>
                  <a:cubicBezTo>
                    <a:pt x="575056" y="827070"/>
                    <a:pt x="632968" y="698038"/>
                    <a:pt x="707136" y="692958"/>
                  </a:cubicBezTo>
                  <a:cubicBezTo>
                    <a:pt x="781304" y="687878"/>
                    <a:pt x="871728" y="775254"/>
                    <a:pt x="932688" y="833166"/>
                  </a:cubicBezTo>
                  <a:cubicBezTo>
                    <a:pt x="993648" y="891078"/>
                    <a:pt x="1013968" y="1051606"/>
                    <a:pt x="1072896" y="1040430"/>
                  </a:cubicBezTo>
                  <a:cubicBezTo>
                    <a:pt x="1131824" y="1029254"/>
                    <a:pt x="1234440" y="885998"/>
                    <a:pt x="1286256" y="766110"/>
                  </a:cubicBezTo>
                  <a:cubicBezTo>
                    <a:pt x="1338072" y="646222"/>
                    <a:pt x="1334008" y="347518"/>
                    <a:pt x="1383792" y="321102"/>
                  </a:cubicBezTo>
                  <a:cubicBezTo>
                    <a:pt x="1433576" y="294686"/>
                    <a:pt x="1543304" y="533446"/>
                    <a:pt x="1584960" y="607614"/>
                  </a:cubicBezTo>
                  <a:cubicBezTo>
                    <a:pt x="1626616" y="681782"/>
                    <a:pt x="1607312" y="866694"/>
                    <a:pt x="1633728" y="766110"/>
                  </a:cubicBezTo>
                  <a:cubicBezTo>
                    <a:pt x="1660144" y="665526"/>
                    <a:pt x="1680464" y="-60914"/>
                    <a:pt x="1743456" y="4110"/>
                  </a:cubicBezTo>
                  <a:cubicBezTo>
                    <a:pt x="1806448" y="69134"/>
                    <a:pt x="1909064" y="612694"/>
                    <a:pt x="2011680" y="1156254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40" name="5-Point Star 39"/>
            <p:cNvSpPr/>
            <p:nvPr/>
          </p:nvSpPr>
          <p:spPr>
            <a:xfrm>
              <a:off x="628288" y="2148744"/>
              <a:ext cx="229218" cy="198734"/>
            </a:xfrm>
            <a:prstGeom prst="star5">
              <a:avLst/>
            </a:prstGeom>
            <a:solidFill>
              <a:srgbClr val="00206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pic>
        <p:nvPicPr>
          <p:cNvPr id="2050" name="Picture 2" descr="Image result for marxa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537" y="4042222"/>
            <a:ext cx="2819143" cy="959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3449726" y="-1609"/>
            <a:ext cx="232076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800" dirty="0" smtClean="0"/>
              <a:t>Meta-heuristic</a:t>
            </a:r>
          </a:p>
          <a:p>
            <a:pPr algn="ctr"/>
            <a:r>
              <a:rPr lang="en-AU" sz="2800" dirty="0" smtClean="0"/>
              <a:t>algorithms</a:t>
            </a:r>
            <a:endParaRPr lang="en-AU" sz="2800" dirty="0"/>
          </a:p>
        </p:txBody>
      </p:sp>
      <p:grpSp>
        <p:nvGrpSpPr>
          <p:cNvPr id="124" name="Group 123"/>
          <p:cNvGrpSpPr/>
          <p:nvPr/>
        </p:nvGrpSpPr>
        <p:grpSpPr>
          <a:xfrm>
            <a:off x="3541481" y="1300161"/>
            <a:ext cx="2137254" cy="2484324"/>
            <a:chOff x="2946032" y="1117088"/>
            <a:chExt cx="2137254" cy="2484324"/>
          </a:xfrm>
        </p:grpSpPr>
        <p:sp>
          <p:nvSpPr>
            <p:cNvPr id="104" name="TextBox 103"/>
            <p:cNvSpPr txBox="1"/>
            <p:nvPr/>
          </p:nvSpPr>
          <p:spPr>
            <a:xfrm>
              <a:off x="3236080" y="2647305"/>
              <a:ext cx="1557158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AU" sz="2800" dirty="0" smtClean="0"/>
                <a:t>Different </a:t>
              </a:r>
            </a:p>
            <a:p>
              <a:pPr algn="ctr"/>
              <a:r>
                <a:rPr lang="en-AU" sz="2800" dirty="0" smtClean="0"/>
                <a:t>solutions</a:t>
              </a:r>
              <a:endParaRPr lang="en-AU" sz="2800" dirty="0"/>
            </a:p>
          </p:txBody>
        </p:sp>
        <p:grpSp>
          <p:nvGrpSpPr>
            <p:cNvPr id="123" name="Group 122"/>
            <p:cNvGrpSpPr/>
            <p:nvPr/>
          </p:nvGrpSpPr>
          <p:grpSpPr>
            <a:xfrm>
              <a:off x="2946032" y="1117088"/>
              <a:ext cx="2137254" cy="1486931"/>
              <a:chOff x="2946032" y="1117088"/>
              <a:chExt cx="2137254" cy="1486931"/>
            </a:xfrm>
          </p:grpSpPr>
          <p:cxnSp>
            <p:nvCxnSpPr>
              <p:cNvPr id="102" name="Straight Connector 101"/>
              <p:cNvCxnSpPr/>
              <p:nvPr/>
            </p:nvCxnSpPr>
            <p:spPr>
              <a:xfrm>
                <a:off x="2946032" y="1117088"/>
                <a:ext cx="0" cy="1486931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/>
              <p:nvPr/>
            </p:nvCxnSpPr>
            <p:spPr>
              <a:xfrm>
                <a:off x="2946032" y="2604019"/>
                <a:ext cx="2137254" cy="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5" name="Group 104"/>
              <p:cNvGrpSpPr/>
              <p:nvPr/>
            </p:nvGrpSpPr>
            <p:grpSpPr>
              <a:xfrm rot="1008021">
                <a:off x="4449638" y="1298611"/>
                <a:ext cx="210207" cy="418168"/>
                <a:chOff x="1713307" y="1281537"/>
                <a:chExt cx="210207" cy="418168"/>
              </a:xfrm>
            </p:grpSpPr>
            <p:cxnSp>
              <p:nvCxnSpPr>
                <p:cNvPr id="108" name="Straight Connector 107"/>
                <p:cNvCxnSpPr/>
                <p:nvPr/>
              </p:nvCxnSpPr>
              <p:spPr>
                <a:xfrm>
                  <a:off x="1729120" y="1300585"/>
                  <a:ext cx="0" cy="399120"/>
                </a:xfrm>
                <a:prstGeom prst="line">
                  <a:avLst/>
                </a:prstGeom>
                <a:ln w="5715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9" name="Isosceles Triangle 108"/>
                <p:cNvSpPr/>
                <p:nvPr/>
              </p:nvSpPr>
              <p:spPr>
                <a:xfrm rot="5400000">
                  <a:off x="1696491" y="1298353"/>
                  <a:ext cx="243840" cy="210207"/>
                </a:xfrm>
                <a:prstGeom prst="triangle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</p:grpSp>
          <p:sp>
            <p:nvSpPr>
              <p:cNvPr id="106" name="Freeform 105"/>
              <p:cNvSpPr/>
              <p:nvPr/>
            </p:nvSpPr>
            <p:spPr>
              <a:xfrm>
                <a:off x="3024024" y="1378048"/>
                <a:ext cx="2011680" cy="1156254"/>
              </a:xfrm>
              <a:custGeom>
                <a:avLst/>
                <a:gdLst>
                  <a:gd name="connsiteX0" fmla="*/ 0 w 2011680"/>
                  <a:gd name="connsiteY0" fmla="*/ 1150158 h 1156254"/>
                  <a:gd name="connsiteX1" fmla="*/ 182880 w 2011680"/>
                  <a:gd name="connsiteY1" fmla="*/ 912414 h 1156254"/>
                  <a:gd name="connsiteX2" fmla="*/ 487680 w 2011680"/>
                  <a:gd name="connsiteY2" fmla="*/ 863646 h 1156254"/>
                  <a:gd name="connsiteX3" fmla="*/ 707136 w 2011680"/>
                  <a:gd name="connsiteY3" fmla="*/ 692958 h 1156254"/>
                  <a:gd name="connsiteX4" fmla="*/ 932688 w 2011680"/>
                  <a:gd name="connsiteY4" fmla="*/ 833166 h 1156254"/>
                  <a:gd name="connsiteX5" fmla="*/ 1072896 w 2011680"/>
                  <a:gd name="connsiteY5" fmla="*/ 1040430 h 1156254"/>
                  <a:gd name="connsiteX6" fmla="*/ 1286256 w 2011680"/>
                  <a:gd name="connsiteY6" fmla="*/ 766110 h 1156254"/>
                  <a:gd name="connsiteX7" fmla="*/ 1383792 w 2011680"/>
                  <a:gd name="connsiteY7" fmla="*/ 321102 h 1156254"/>
                  <a:gd name="connsiteX8" fmla="*/ 1584960 w 2011680"/>
                  <a:gd name="connsiteY8" fmla="*/ 607614 h 1156254"/>
                  <a:gd name="connsiteX9" fmla="*/ 1633728 w 2011680"/>
                  <a:gd name="connsiteY9" fmla="*/ 766110 h 1156254"/>
                  <a:gd name="connsiteX10" fmla="*/ 1743456 w 2011680"/>
                  <a:gd name="connsiteY10" fmla="*/ 4110 h 1156254"/>
                  <a:gd name="connsiteX11" fmla="*/ 2011680 w 2011680"/>
                  <a:gd name="connsiteY11" fmla="*/ 1156254 h 11562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011680" h="1156254">
                    <a:moveTo>
                      <a:pt x="0" y="1150158"/>
                    </a:moveTo>
                    <a:cubicBezTo>
                      <a:pt x="50800" y="1055162"/>
                      <a:pt x="101600" y="960166"/>
                      <a:pt x="182880" y="912414"/>
                    </a:cubicBezTo>
                    <a:cubicBezTo>
                      <a:pt x="264160" y="864662"/>
                      <a:pt x="400304" y="900222"/>
                      <a:pt x="487680" y="863646"/>
                    </a:cubicBezTo>
                    <a:cubicBezTo>
                      <a:pt x="575056" y="827070"/>
                      <a:pt x="632968" y="698038"/>
                      <a:pt x="707136" y="692958"/>
                    </a:cubicBezTo>
                    <a:cubicBezTo>
                      <a:pt x="781304" y="687878"/>
                      <a:pt x="871728" y="775254"/>
                      <a:pt x="932688" y="833166"/>
                    </a:cubicBezTo>
                    <a:cubicBezTo>
                      <a:pt x="993648" y="891078"/>
                      <a:pt x="1013968" y="1051606"/>
                      <a:pt x="1072896" y="1040430"/>
                    </a:cubicBezTo>
                    <a:cubicBezTo>
                      <a:pt x="1131824" y="1029254"/>
                      <a:pt x="1234440" y="885998"/>
                      <a:pt x="1286256" y="766110"/>
                    </a:cubicBezTo>
                    <a:cubicBezTo>
                      <a:pt x="1338072" y="646222"/>
                      <a:pt x="1334008" y="347518"/>
                      <a:pt x="1383792" y="321102"/>
                    </a:cubicBezTo>
                    <a:cubicBezTo>
                      <a:pt x="1433576" y="294686"/>
                      <a:pt x="1543304" y="533446"/>
                      <a:pt x="1584960" y="607614"/>
                    </a:cubicBezTo>
                    <a:cubicBezTo>
                      <a:pt x="1626616" y="681782"/>
                      <a:pt x="1607312" y="866694"/>
                      <a:pt x="1633728" y="766110"/>
                    </a:cubicBezTo>
                    <a:cubicBezTo>
                      <a:pt x="1660144" y="665526"/>
                      <a:pt x="1680464" y="-60914"/>
                      <a:pt x="1743456" y="4110"/>
                    </a:cubicBezTo>
                    <a:cubicBezTo>
                      <a:pt x="1806448" y="69134"/>
                      <a:pt x="1909064" y="612694"/>
                      <a:pt x="2011680" y="1156254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107" name="5-Point Star 106"/>
              <p:cNvSpPr/>
              <p:nvPr/>
            </p:nvSpPr>
            <p:spPr>
              <a:xfrm>
                <a:off x="3042712" y="2189782"/>
                <a:ext cx="229218" cy="198734"/>
              </a:xfrm>
              <a:prstGeom prst="star5">
                <a:avLst/>
              </a:prstGeom>
              <a:solidFill>
                <a:srgbClr val="002060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cxnSp>
            <p:nvCxnSpPr>
              <p:cNvPr id="121" name="Straight Arrow Connector 120"/>
              <p:cNvCxnSpPr/>
              <p:nvPr/>
            </p:nvCxnSpPr>
            <p:spPr>
              <a:xfrm>
                <a:off x="3829751" y="1911844"/>
                <a:ext cx="276779" cy="249195"/>
              </a:xfrm>
              <a:prstGeom prst="straightConnector1">
                <a:avLst/>
              </a:prstGeom>
              <a:ln w="57150">
                <a:solidFill>
                  <a:srgbClr val="FFFF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Arrow Connector 125"/>
              <p:cNvCxnSpPr/>
              <p:nvPr/>
            </p:nvCxnSpPr>
            <p:spPr>
              <a:xfrm flipV="1">
                <a:off x="4205990" y="1710643"/>
                <a:ext cx="80647" cy="402402"/>
              </a:xfrm>
              <a:prstGeom prst="straightConnector1">
                <a:avLst/>
              </a:prstGeom>
              <a:ln w="57150">
                <a:solidFill>
                  <a:srgbClr val="FFFF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Arrow Connector 137"/>
              <p:cNvCxnSpPr/>
              <p:nvPr/>
            </p:nvCxnSpPr>
            <p:spPr>
              <a:xfrm flipV="1">
                <a:off x="3276135" y="1879775"/>
                <a:ext cx="399030" cy="283126"/>
              </a:xfrm>
              <a:prstGeom prst="straightConnector1">
                <a:avLst/>
              </a:prstGeom>
              <a:ln w="57150">
                <a:solidFill>
                  <a:srgbClr val="FFFF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" name="Rectangle 3"/>
          <p:cNvSpPr/>
          <p:nvPr/>
        </p:nvSpPr>
        <p:spPr>
          <a:xfrm>
            <a:off x="7008148" y="4006327"/>
            <a:ext cx="1223668" cy="95987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pSp>
        <p:nvGrpSpPr>
          <p:cNvPr id="133" name="Group 132"/>
          <p:cNvGrpSpPr/>
          <p:nvPr/>
        </p:nvGrpSpPr>
        <p:grpSpPr>
          <a:xfrm>
            <a:off x="7008148" y="3861321"/>
            <a:ext cx="1223668" cy="1104876"/>
            <a:chOff x="7008148" y="3861321"/>
            <a:chExt cx="1223668" cy="1104876"/>
          </a:xfrm>
        </p:grpSpPr>
        <p:grpSp>
          <p:nvGrpSpPr>
            <p:cNvPr id="17" name="Group 16"/>
            <p:cNvGrpSpPr/>
            <p:nvPr/>
          </p:nvGrpSpPr>
          <p:grpSpPr>
            <a:xfrm>
              <a:off x="7008148" y="3861321"/>
              <a:ext cx="1223668" cy="719804"/>
              <a:chOff x="693892" y="1170501"/>
              <a:chExt cx="2941585" cy="1730344"/>
            </a:xfrm>
          </p:grpSpPr>
          <p:sp>
            <p:nvSpPr>
              <p:cNvPr id="18" name="Rectangle 17"/>
              <p:cNvSpPr/>
              <p:nvPr/>
            </p:nvSpPr>
            <p:spPr>
              <a:xfrm>
                <a:off x="693892" y="1519084"/>
                <a:ext cx="2941585" cy="1076632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b="1" dirty="0"/>
              </a:p>
            </p:txBody>
          </p:sp>
          <p:pic>
            <p:nvPicPr>
              <p:cNvPr id="19" name="Picture 8" descr="Image result for gurobi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93892" y="1170501"/>
                <a:ext cx="2941585" cy="17303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" name="Picture 10" descr="Image result for cplex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08148" y="4454195"/>
              <a:ext cx="640003" cy="512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12" descr="80x80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77928" y="4426334"/>
              <a:ext cx="524111" cy="5241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" name="Title 1"/>
          <p:cNvSpPr txBox="1">
            <a:spLocks/>
          </p:cNvSpPr>
          <p:nvPr/>
        </p:nvSpPr>
        <p:spPr>
          <a:xfrm>
            <a:off x="6616225" y="-63165"/>
            <a:ext cx="2007515" cy="10772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2800" dirty="0" smtClean="0"/>
              <a:t>Exact </a:t>
            </a:r>
          </a:p>
          <a:p>
            <a:r>
              <a:rPr lang="en-AU" sz="2800" dirty="0" smtClean="0">
                <a:latin typeface="+mn-lt"/>
              </a:rPr>
              <a:t>algorithms</a:t>
            </a:r>
            <a:endParaRPr lang="en-AU" sz="2800" dirty="0">
              <a:latin typeface="+mn-lt"/>
            </a:endParaRPr>
          </a:p>
        </p:txBody>
      </p:sp>
      <p:grpSp>
        <p:nvGrpSpPr>
          <p:cNvPr id="134" name="Group 133"/>
          <p:cNvGrpSpPr/>
          <p:nvPr/>
        </p:nvGrpSpPr>
        <p:grpSpPr>
          <a:xfrm>
            <a:off x="6150968" y="926980"/>
            <a:ext cx="2629313" cy="2857505"/>
            <a:chOff x="6150968" y="891635"/>
            <a:chExt cx="2629313" cy="2857505"/>
          </a:xfrm>
        </p:grpSpPr>
        <p:grpSp>
          <p:nvGrpSpPr>
            <p:cNvPr id="110" name="Group 109"/>
            <p:cNvGrpSpPr/>
            <p:nvPr/>
          </p:nvGrpSpPr>
          <p:grpSpPr>
            <a:xfrm>
              <a:off x="6551355" y="1114500"/>
              <a:ext cx="2137254" cy="2634640"/>
              <a:chOff x="531608" y="925734"/>
              <a:chExt cx="2137254" cy="2634640"/>
            </a:xfrm>
          </p:grpSpPr>
          <p:cxnSp>
            <p:nvCxnSpPr>
              <p:cNvPr id="111" name="Straight Connector 110"/>
              <p:cNvCxnSpPr/>
              <p:nvPr/>
            </p:nvCxnSpPr>
            <p:spPr>
              <a:xfrm>
                <a:off x="531608" y="1076050"/>
                <a:ext cx="0" cy="1486931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/>
              <p:cNvCxnSpPr/>
              <p:nvPr/>
            </p:nvCxnSpPr>
            <p:spPr>
              <a:xfrm>
                <a:off x="531608" y="2562981"/>
                <a:ext cx="2137254" cy="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3" name="TextBox 112"/>
              <p:cNvSpPr txBox="1"/>
              <p:nvPr/>
            </p:nvSpPr>
            <p:spPr>
              <a:xfrm>
                <a:off x="821656" y="2606267"/>
                <a:ext cx="1557158" cy="954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AU" sz="2800" dirty="0" smtClean="0"/>
                  <a:t>Different </a:t>
                </a:r>
              </a:p>
              <a:p>
                <a:pPr algn="ctr"/>
                <a:r>
                  <a:rPr lang="en-AU" sz="2800" dirty="0" smtClean="0"/>
                  <a:t>solutions</a:t>
                </a:r>
                <a:endParaRPr lang="en-AU" sz="2800" dirty="0"/>
              </a:p>
            </p:txBody>
          </p:sp>
          <p:grpSp>
            <p:nvGrpSpPr>
              <p:cNvPr id="114" name="Group 113"/>
              <p:cNvGrpSpPr/>
              <p:nvPr/>
            </p:nvGrpSpPr>
            <p:grpSpPr>
              <a:xfrm rot="1008021">
                <a:off x="2412062" y="925734"/>
                <a:ext cx="210207" cy="418169"/>
                <a:chOff x="1713307" y="1281536"/>
                <a:chExt cx="210207" cy="418169"/>
              </a:xfrm>
            </p:grpSpPr>
            <p:cxnSp>
              <p:nvCxnSpPr>
                <p:cNvPr id="117" name="Straight Connector 116"/>
                <p:cNvCxnSpPr/>
                <p:nvPr/>
              </p:nvCxnSpPr>
              <p:spPr>
                <a:xfrm>
                  <a:off x="1729120" y="1300585"/>
                  <a:ext cx="0" cy="399120"/>
                </a:xfrm>
                <a:prstGeom prst="line">
                  <a:avLst/>
                </a:prstGeom>
                <a:ln w="5715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8" name="Isosceles Triangle 117"/>
                <p:cNvSpPr/>
                <p:nvPr/>
              </p:nvSpPr>
              <p:spPr>
                <a:xfrm rot="5400000">
                  <a:off x="1696491" y="1298352"/>
                  <a:ext cx="243840" cy="210207"/>
                </a:xfrm>
                <a:prstGeom prst="triangle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</p:grpSp>
          <p:sp>
            <p:nvSpPr>
              <p:cNvPr id="115" name="Freeform 114"/>
              <p:cNvSpPr/>
              <p:nvPr/>
            </p:nvSpPr>
            <p:spPr>
              <a:xfrm>
                <a:off x="609600" y="1337010"/>
                <a:ext cx="2011680" cy="1156254"/>
              </a:xfrm>
              <a:custGeom>
                <a:avLst/>
                <a:gdLst>
                  <a:gd name="connsiteX0" fmla="*/ 0 w 2011680"/>
                  <a:gd name="connsiteY0" fmla="*/ 1150158 h 1156254"/>
                  <a:gd name="connsiteX1" fmla="*/ 182880 w 2011680"/>
                  <a:gd name="connsiteY1" fmla="*/ 912414 h 1156254"/>
                  <a:gd name="connsiteX2" fmla="*/ 487680 w 2011680"/>
                  <a:gd name="connsiteY2" fmla="*/ 863646 h 1156254"/>
                  <a:gd name="connsiteX3" fmla="*/ 707136 w 2011680"/>
                  <a:gd name="connsiteY3" fmla="*/ 692958 h 1156254"/>
                  <a:gd name="connsiteX4" fmla="*/ 932688 w 2011680"/>
                  <a:gd name="connsiteY4" fmla="*/ 833166 h 1156254"/>
                  <a:gd name="connsiteX5" fmla="*/ 1072896 w 2011680"/>
                  <a:gd name="connsiteY5" fmla="*/ 1040430 h 1156254"/>
                  <a:gd name="connsiteX6" fmla="*/ 1286256 w 2011680"/>
                  <a:gd name="connsiteY6" fmla="*/ 766110 h 1156254"/>
                  <a:gd name="connsiteX7" fmla="*/ 1383792 w 2011680"/>
                  <a:gd name="connsiteY7" fmla="*/ 321102 h 1156254"/>
                  <a:gd name="connsiteX8" fmla="*/ 1584960 w 2011680"/>
                  <a:gd name="connsiteY8" fmla="*/ 607614 h 1156254"/>
                  <a:gd name="connsiteX9" fmla="*/ 1633728 w 2011680"/>
                  <a:gd name="connsiteY9" fmla="*/ 766110 h 1156254"/>
                  <a:gd name="connsiteX10" fmla="*/ 1743456 w 2011680"/>
                  <a:gd name="connsiteY10" fmla="*/ 4110 h 1156254"/>
                  <a:gd name="connsiteX11" fmla="*/ 2011680 w 2011680"/>
                  <a:gd name="connsiteY11" fmla="*/ 1156254 h 11562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011680" h="1156254">
                    <a:moveTo>
                      <a:pt x="0" y="1150158"/>
                    </a:moveTo>
                    <a:cubicBezTo>
                      <a:pt x="50800" y="1055162"/>
                      <a:pt x="101600" y="960166"/>
                      <a:pt x="182880" y="912414"/>
                    </a:cubicBezTo>
                    <a:cubicBezTo>
                      <a:pt x="264160" y="864662"/>
                      <a:pt x="400304" y="900222"/>
                      <a:pt x="487680" y="863646"/>
                    </a:cubicBezTo>
                    <a:cubicBezTo>
                      <a:pt x="575056" y="827070"/>
                      <a:pt x="632968" y="698038"/>
                      <a:pt x="707136" y="692958"/>
                    </a:cubicBezTo>
                    <a:cubicBezTo>
                      <a:pt x="781304" y="687878"/>
                      <a:pt x="871728" y="775254"/>
                      <a:pt x="932688" y="833166"/>
                    </a:cubicBezTo>
                    <a:cubicBezTo>
                      <a:pt x="993648" y="891078"/>
                      <a:pt x="1013968" y="1051606"/>
                      <a:pt x="1072896" y="1040430"/>
                    </a:cubicBezTo>
                    <a:cubicBezTo>
                      <a:pt x="1131824" y="1029254"/>
                      <a:pt x="1234440" y="885998"/>
                      <a:pt x="1286256" y="766110"/>
                    </a:cubicBezTo>
                    <a:cubicBezTo>
                      <a:pt x="1338072" y="646222"/>
                      <a:pt x="1334008" y="347518"/>
                      <a:pt x="1383792" y="321102"/>
                    </a:cubicBezTo>
                    <a:cubicBezTo>
                      <a:pt x="1433576" y="294686"/>
                      <a:pt x="1543304" y="533446"/>
                      <a:pt x="1584960" y="607614"/>
                    </a:cubicBezTo>
                    <a:cubicBezTo>
                      <a:pt x="1626616" y="681782"/>
                      <a:pt x="1607312" y="866694"/>
                      <a:pt x="1633728" y="766110"/>
                    </a:cubicBezTo>
                    <a:cubicBezTo>
                      <a:pt x="1660144" y="665526"/>
                      <a:pt x="1680464" y="-60914"/>
                      <a:pt x="1743456" y="4110"/>
                    </a:cubicBezTo>
                    <a:cubicBezTo>
                      <a:pt x="1806448" y="69134"/>
                      <a:pt x="1909064" y="612694"/>
                      <a:pt x="2011680" y="1156254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116" name="5-Point Star 115"/>
              <p:cNvSpPr/>
              <p:nvPr/>
            </p:nvSpPr>
            <p:spPr>
              <a:xfrm>
                <a:off x="628288" y="2148744"/>
                <a:ext cx="229218" cy="198734"/>
              </a:xfrm>
              <a:prstGeom prst="star5">
                <a:avLst/>
              </a:prstGeom>
              <a:solidFill>
                <a:srgbClr val="002060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cxnSp>
          <p:nvCxnSpPr>
            <p:cNvPr id="148" name="Straight Arrow Connector 147"/>
            <p:cNvCxnSpPr/>
            <p:nvPr/>
          </p:nvCxnSpPr>
          <p:spPr>
            <a:xfrm flipV="1">
              <a:off x="6871266" y="2085279"/>
              <a:ext cx="407300" cy="193138"/>
            </a:xfrm>
            <a:prstGeom prst="straightConnector1">
              <a:avLst/>
            </a:prstGeom>
            <a:ln w="5715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Arrow Connector 154"/>
            <p:cNvCxnSpPr/>
            <p:nvPr/>
          </p:nvCxnSpPr>
          <p:spPr>
            <a:xfrm flipV="1">
              <a:off x="7456420" y="1827060"/>
              <a:ext cx="437545" cy="301900"/>
            </a:xfrm>
            <a:prstGeom prst="straightConnector1">
              <a:avLst/>
            </a:prstGeom>
            <a:ln w="5715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Arrow Connector 156"/>
            <p:cNvCxnSpPr/>
            <p:nvPr/>
          </p:nvCxnSpPr>
          <p:spPr>
            <a:xfrm flipV="1">
              <a:off x="7986256" y="1577029"/>
              <a:ext cx="286512" cy="193402"/>
            </a:xfrm>
            <a:prstGeom prst="straightConnector1">
              <a:avLst/>
            </a:prstGeom>
            <a:ln w="5715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TextBox 121"/>
            <p:cNvSpPr txBox="1"/>
            <p:nvPr/>
          </p:nvSpPr>
          <p:spPr>
            <a:xfrm>
              <a:off x="6150968" y="891635"/>
              <a:ext cx="26293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dirty="0" smtClean="0">
                  <a:solidFill>
                    <a:srgbClr val="FFFF00"/>
                  </a:solidFill>
                </a:rPr>
                <a:t>Estimate of best quality</a:t>
              </a:r>
              <a:endParaRPr lang="en-AU" dirty="0">
                <a:solidFill>
                  <a:srgbClr val="FFFF00"/>
                </a:solidFill>
              </a:endParaRPr>
            </a:p>
          </p:txBody>
        </p:sp>
        <p:cxnSp>
          <p:nvCxnSpPr>
            <p:cNvPr id="171" name="Straight Connector 170"/>
            <p:cNvCxnSpPr/>
            <p:nvPr/>
          </p:nvCxnSpPr>
          <p:spPr>
            <a:xfrm>
              <a:off x="6633301" y="1452610"/>
              <a:ext cx="2085283" cy="0"/>
            </a:xfrm>
            <a:prstGeom prst="line">
              <a:avLst/>
            </a:prstGeom>
            <a:ln w="38100">
              <a:solidFill>
                <a:srgbClr val="FFFF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Down Arrow 128"/>
            <p:cNvSpPr/>
            <p:nvPr/>
          </p:nvSpPr>
          <p:spPr>
            <a:xfrm>
              <a:off x="6872713" y="1255731"/>
              <a:ext cx="1258697" cy="112487"/>
            </a:xfrm>
            <a:prstGeom prst="downArrow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</p:spTree>
    <p:extLst>
      <p:ext uri="{BB962C8B-B14F-4D97-AF65-F5344CB8AC3E}">
        <p14:creationId xmlns:p14="http://schemas.microsoft.com/office/powerpoint/2010/main" val="3202899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ectangle 102"/>
          <p:cNvSpPr/>
          <p:nvPr/>
        </p:nvSpPr>
        <p:spPr>
          <a:xfrm>
            <a:off x="5677794" y="729193"/>
            <a:ext cx="3411834" cy="4113398"/>
          </a:xfrm>
          <a:prstGeom prst="rect">
            <a:avLst/>
          </a:prstGeom>
          <a:solidFill>
            <a:srgbClr val="4F4E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2" name="Rectangle 101"/>
          <p:cNvSpPr/>
          <p:nvPr/>
        </p:nvSpPr>
        <p:spPr>
          <a:xfrm>
            <a:off x="2011680" y="1554480"/>
            <a:ext cx="3870491" cy="2402840"/>
          </a:xfrm>
          <a:prstGeom prst="rect">
            <a:avLst/>
          </a:prstGeom>
          <a:solidFill>
            <a:srgbClr val="4F4E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pSp>
        <p:nvGrpSpPr>
          <p:cNvPr id="82" name="Group 81"/>
          <p:cNvGrpSpPr/>
          <p:nvPr/>
        </p:nvGrpSpPr>
        <p:grpSpPr>
          <a:xfrm>
            <a:off x="5882171" y="4075824"/>
            <a:ext cx="3207457" cy="646331"/>
            <a:chOff x="5936543" y="3622354"/>
            <a:chExt cx="3207457" cy="646331"/>
          </a:xfrm>
        </p:grpSpPr>
        <p:sp>
          <p:nvSpPr>
            <p:cNvPr id="7" name="TextBox 6"/>
            <p:cNvSpPr txBox="1"/>
            <p:nvPr/>
          </p:nvSpPr>
          <p:spPr>
            <a:xfrm>
              <a:off x="5936543" y="3622354"/>
              <a:ext cx="122116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3600" dirty="0" smtClean="0"/>
                <a:t>Maps</a:t>
              </a:r>
              <a:endParaRPr lang="en-AU" sz="36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310549" y="3622354"/>
              <a:ext cx="183345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3600" dirty="0" smtClean="0"/>
                <a:t>Statistics</a:t>
              </a:r>
              <a:endParaRPr lang="en-AU" sz="3600" dirty="0"/>
            </a:p>
          </p:txBody>
        </p:sp>
      </p:grpSp>
      <p:cxnSp>
        <p:nvCxnSpPr>
          <p:cNvPr id="21" name="Straight Arrow Connector 20"/>
          <p:cNvCxnSpPr>
            <a:endCxn id="7" idx="0"/>
          </p:cNvCxnSpPr>
          <p:nvPr/>
        </p:nvCxnSpPr>
        <p:spPr>
          <a:xfrm flipH="1">
            <a:off x="6492755" y="3563671"/>
            <a:ext cx="426000" cy="512153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endCxn id="8" idx="0"/>
          </p:cNvCxnSpPr>
          <p:nvPr/>
        </p:nvCxnSpPr>
        <p:spPr>
          <a:xfrm>
            <a:off x="7880903" y="3643710"/>
            <a:ext cx="292000" cy="432114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2" descr="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49" y="42037"/>
            <a:ext cx="963334" cy="1103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/>
          <p:cNvSpPr txBox="1"/>
          <p:nvPr/>
        </p:nvSpPr>
        <p:spPr>
          <a:xfrm>
            <a:off x="1011483" y="-100231"/>
            <a:ext cx="573599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5400" b="1" dirty="0" err="1" smtClean="0"/>
              <a:t>prioritizr</a:t>
            </a:r>
            <a:r>
              <a:rPr lang="en-AU" sz="5400" b="1" dirty="0" smtClean="0"/>
              <a:t> R package</a:t>
            </a:r>
            <a:endParaRPr lang="en-AU" sz="54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-71009" y="2007901"/>
            <a:ext cx="193550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800" dirty="0" smtClean="0"/>
              <a:t>Biodiversity</a:t>
            </a:r>
          </a:p>
          <a:p>
            <a:pPr algn="ctr"/>
            <a:r>
              <a:rPr lang="en-AU" sz="2800" dirty="0" smtClean="0"/>
              <a:t>Land use</a:t>
            </a:r>
          </a:p>
          <a:p>
            <a:pPr algn="ctr"/>
            <a:r>
              <a:rPr lang="en-AU" sz="2800" dirty="0" smtClean="0"/>
              <a:t>Economic</a:t>
            </a:r>
            <a:endParaRPr lang="en-AU" sz="2800" dirty="0"/>
          </a:p>
        </p:txBody>
      </p:sp>
      <p:sp>
        <p:nvSpPr>
          <p:cNvPr id="20" name="TextBox 19"/>
          <p:cNvSpPr txBox="1"/>
          <p:nvPr/>
        </p:nvSpPr>
        <p:spPr>
          <a:xfrm>
            <a:off x="379122" y="1533182"/>
            <a:ext cx="9613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u="sng" dirty="0" smtClean="0"/>
              <a:t>Data</a:t>
            </a:r>
            <a:endParaRPr lang="en-AU" sz="3200" u="sng" dirty="0"/>
          </a:p>
        </p:txBody>
      </p:sp>
      <p:sp>
        <p:nvSpPr>
          <p:cNvPr id="43" name="TextBox 42"/>
          <p:cNvSpPr txBox="1"/>
          <p:nvPr/>
        </p:nvSpPr>
        <p:spPr>
          <a:xfrm>
            <a:off x="5980198" y="823250"/>
            <a:ext cx="30114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600" dirty="0" smtClean="0"/>
              <a:t>Input </a:t>
            </a:r>
            <a:r>
              <a:rPr lang="en-AU" sz="3600" dirty="0" smtClean="0"/>
              <a:t>to solver</a:t>
            </a:r>
            <a:endParaRPr lang="en-AU" sz="3600" dirty="0"/>
          </a:p>
        </p:txBody>
      </p:sp>
      <p:sp>
        <p:nvSpPr>
          <p:cNvPr id="41" name="TextBox 40"/>
          <p:cNvSpPr txBox="1"/>
          <p:nvPr/>
        </p:nvSpPr>
        <p:spPr>
          <a:xfrm>
            <a:off x="1902306" y="4063500"/>
            <a:ext cx="362830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3200" u="sng" dirty="0" smtClean="0"/>
              <a:t>What the solution </a:t>
            </a:r>
          </a:p>
          <a:p>
            <a:pPr algn="ctr"/>
            <a:r>
              <a:rPr lang="en-AU" sz="3200" u="sng" dirty="0" smtClean="0"/>
              <a:t>must (or mustn't) do</a:t>
            </a:r>
            <a:endParaRPr lang="en-AU" sz="3200" u="sng" dirty="0"/>
          </a:p>
        </p:txBody>
      </p:sp>
      <p:sp>
        <p:nvSpPr>
          <p:cNvPr id="18" name="TextBox 17"/>
          <p:cNvSpPr txBox="1"/>
          <p:nvPr/>
        </p:nvSpPr>
        <p:spPr>
          <a:xfrm>
            <a:off x="2321780" y="859850"/>
            <a:ext cx="27893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u="sng" dirty="0" smtClean="0"/>
              <a:t>What you value</a:t>
            </a:r>
            <a:endParaRPr lang="en-AU" sz="3200" u="sng" dirty="0"/>
          </a:p>
        </p:txBody>
      </p:sp>
      <p:sp>
        <p:nvSpPr>
          <p:cNvPr id="40" name="TextBox 39"/>
          <p:cNvSpPr txBox="1"/>
          <p:nvPr/>
        </p:nvSpPr>
        <p:spPr>
          <a:xfrm>
            <a:off x="2323896" y="1823235"/>
            <a:ext cx="2785121" cy="175432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AU" sz="3600" dirty="0" smtClean="0"/>
              <a:t>Mathematical</a:t>
            </a:r>
          </a:p>
          <a:p>
            <a:pPr algn="ctr"/>
            <a:r>
              <a:rPr lang="en-AU" sz="3600" dirty="0" smtClean="0"/>
              <a:t>optimization </a:t>
            </a:r>
          </a:p>
          <a:p>
            <a:pPr algn="ctr"/>
            <a:r>
              <a:rPr lang="en-AU" sz="3600" dirty="0" smtClean="0"/>
              <a:t>problem</a:t>
            </a:r>
            <a:endParaRPr lang="en-AU" sz="3600" dirty="0"/>
          </a:p>
        </p:txBody>
      </p:sp>
      <p:cxnSp>
        <p:nvCxnSpPr>
          <p:cNvPr id="52" name="Straight Arrow Connector 51"/>
          <p:cNvCxnSpPr>
            <a:stCxn id="18" idx="2"/>
            <a:endCxn id="40" idx="0"/>
          </p:cNvCxnSpPr>
          <p:nvPr/>
        </p:nvCxnSpPr>
        <p:spPr>
          <a:xfrm>
            <a:off x="3716457" y="1444625"/>
            <a:ext cx="0" cy="37861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41" idx="0"/>
            <a:endCxn id="40" idx="2"/>
          </p:cNvCxnSpPr>
          <p:nvPr/>
        </p:nvCxnSpPr>
        <p:spPr>
          <a:xfrm flipV="1">
            <a:off x="3716457" y="3577561"/>
            <a:ext cx="0" cy="485939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3" idx="3"/>
            <a:endCxn id="40" idx="1"/>
          </p:cNvCxnSpPr>
          <p:nvPr/>
        </p:nvCxnSpPr>
        <p:spPr>
          <a:xfrm flipV="1">
            <a:off x="1864493" y="2700398"/>
            <a:ext cx="459403" cy="1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>
            <a:stCxn id="40" idx="3"/>
            <a:endCxn id="43" idx="1"/>
          </p:cNvCxnSpPr>
          <p:nvPr/>
        </p:nvCxnSpPr>
        <p:spPr>
          <a:xfrm flipV="1">
            <a:off x="5109017" y="1146416"/>
            <a:ext cx="871181" cy="1553982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stCxn id="43" idx="2"/>
            <a:endCxn id="5" idx="0"/>
          </p:cNvCxnSpPr>
          <p:nvPr/>
        </p:nvCxnSpPr>
        <p:spPr>
          <a:xfrm>
            <a:off x="7485899" y="1469581"/>
            <a:ext cx="0" cy="728851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6052205" y="2198432"/>
            <a:ext cx="28673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600" dirty="0" smtClean="0"/>
              <a:t>Solve problem</a:t>
            </a:r>
            <a:endParaRPr lang="en-AU" sz="3600" dirty="0"/>
          </a:p>
        </p:txBody>
      </p:sp>
      <p:grpSp>
        <p:nvGrpSpPr>
          <p:cNvPr id="95" name="Group 94"/>
          <p:cNvGrpSpPr/>
          <p:nvPr/>
        </p:nvGrpSpPr>
        <p:grpSpPr>
          <a:xfrm>
            <a:off x="6128788" y="2706185"/>
            <a:ext cx="2714223" cy="885177"/>
            <a:chOff x="5980198" y="2031777"/>
            <a:chExt cx="2714223" cy="885177"/>
          </a:xfrm>
        </p:grpSpPr>
        <p:sp>
          <p:nvSpPr>
            <p:cNvPr id="93" name="Rectangle 92"/>
            <p:cNvSpPr/>
            <p:nvPr/>
          </p:nvSpPr>
          <p:spPr>
            <a:xfrm>
              <a:off x="8172903" y="2209795"/>
              <a:ext cx="521518" cy="55136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grpSp>
          <p:nvGrpSpPr>
            <p:cNvPr id="84" name="Group 83"/>
            <p:cNvGrpSpPr/>
            <p:nvPr/>
          </p:nvGrpSpPr>
          <p:grpSpPr>
            <a:xfrm>
              <a:off x="5980198" y="2031777"/>
              <a:ext cx="1504801" cy="885177"/>
              <a:chOff x="693892" y="1170501"/>
              <a:chExt cx="2941585" cy="1730344"/>
            </a:xfrm>
          </p:grpSpPr>
          <p:sp>
            <p:nvSpPr>
              <p:cNvPr id="87" name="Rectangle 86"/>
              <p:cNvSpPr/>
              <p:nvPr/>
            </p:nvSpPr>
            <p:spPr>
              <a:xfrm>
                <a:off x="693892" y="1519084"/>
                <a:ext cx="2941585" cy="1076632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b="1" dirty="0"/>
              </a:p>
            </p:txBody>
          </p:sp>
          <p:pic>
            <p:nvPicPr>
              <p:cNvPr id="88" name="Picture 8" descr="Image result for gurobi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93892" y="1170501"/>
                <a:ext cx="2941585" cy="17303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85" name="Picture 10" descr="Image result for cplex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84999" y="2209796"/>
              <a:ext cx="687904" cy="5503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6" name="Picture 12" descr="80x80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22179" y="2213757"/>
              <a:ext cx="542400" cy="542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8" name="TextBox 107"/>
          <p:cNvSpPr txBox="1"/>
          <p:nvPr/>
        </p:nvSpPr>
        <p:spPr>
          <a:xfrm>
            <a:off x="6631737" y="4816212"/>
            <a:ext cx="2567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Hanson </a:t>
            </a:r>
            <a:r>
              <a:rPr lang="en-AU" i="1" dirty="0" smtClean="0"/>
              <a:t>et al.</a:t>
            </a:r>
            <a:r>
              <a:rPr lang="en-AU" dirty="0" smtClean="0"/>
              <a:t> 2020 CRAN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25059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dfzljdn9uc3pi.cloudfront.net/2020/9258/1/fig-1-2x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625"/>
          <a:stretch/>
        </p:blipFill>
        <p:spPr bwMode="auto">
          <a:xfrm>
            <a:off x="226695" y="998714"/>
            <a:ext cx="8734425" cy="3695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054696" y="75384"/>
            <a:ext cx="475110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5400" b="1" dirty="0" smtClean="0"/>
              <a:t>Better solutions</a:t>
            </a:r>
            <a:endParaRPr lang="en-AU" sz="5400" b="1" dirty="0"/>
          </a:p>
        </p:txBody>
      </p:sp>
      <p:sp>
        <p:nvSpPr>
          <p:cNvPr id="6" name="Rectangle 5"/>
          <p:cNvSpPr/>
          <p:nvPr/>
        </p:nvSpPr>
        <p:spPr>
          <a:xfrm>
            <a:off x="8148320" y="2753360"/>
            <a:ext cx="609600" cy="7823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TextBox 8"/>
          <p:cNvSpPr txBox="1"/>
          <p:nvPr/>
        </p:nvSpPr>
        <p:spPr>
          <a:xfrm>
            <a:off x="6564127" y="4744470"/>
            <a:ext cx="25798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Schuster </a:t>
            </a:r>
            <a:r>
              <a:rPr lang="en-AU" i="1" dirty="0" smtClean="0"/>
              <a:t>et al.</a:t>
            </a:r>
            <a:r>
              <a:rPr lang="en-AU" dirty="0" smtClean="0"/>
              <a:t> 2020 </a:t>
            </a:r>
            <a:r>
              <a:rPr lang="en-AU" dirty="0" err="1" smtClean="0"/>
              <a:t>PeerJ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235767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968105" y="75384"/>
            <a:ext cx="492429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5400" b="1" dirty="0" smtClean="0"/>
              <a:t>…and faster too!</a:t>
            </a:r>
            <a:endParaRPr lang="en-AU" sz="54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6564127" y="4744470"/>
            <a:ext cx="25798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Schuster </a:t>
            </a:r>
            <a:r>
              <a:rPr lang="en-AU" i="1" dirty="0" smtClean="0"/>
              <a:t>et al.</a:t>
            </a:r>
            <a:r>
              <a:rPr lang="en-AU" dirty="0" smtClean="0"/>
              <a:t> 2020 </a:t>
            </a:r>
            <a:r>
              <a:rPr lang="en-AU" dirty="0" err="1" smtClean="0"/>
              <a:t>PeerJ</a:t>
            </a:r>
            <a:endParaRPr lang="en-AU" dirty="0"/>
          </a:p>
        </p:txBody>
      </p:sp>
      <p:pic>
        <p:nvPicPr>
          <p:cNvPr id="2050" name="Picture 2" descr="https://dfzljdn9uc3pi.cloudfront.net/2020/9258/1/fig-1-2x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156"/>
          <a:stretch/>
        </p:blipFill>
        <p:spPr bwMode="auto">
          <a:xfrm>
            <a:off x="88710" y="998714"/>
            <a:ext cx="8939544" cy="3742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123000" y="2307317"/>
            <a:ext cx="162750" cy="78707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 rot="16200000">
            <a:off x="-622225" y="2691988"/>
            <a:ext cx="1653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>
                <a:solidFill>
                  <a:schemeClr val="bg1"/>
                </a:solidFill>
              </a:rPr>
              <a:t>Time difference</a:t>
            </a:r>
            <a:endParaRPr lang="en-AU" dirty="0">
              <a:solidFill>
                <a:schemeClr val="bg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8148320" y="2753360"/>
            <a:ext cx="609600" cy="7823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" name="TextBox 5"/>
          <p:cNvSpPr txBox="1"/>
          <p:nvPr/>
        </p:nvSpPr>
        <p:spPr>
          <a:xfrm>
            <a:off x="960120" y="2384028"/>
            <a:ext cx="11932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>
                <a:solidFill>
                  <a:schemeClr val="bg1"/>
                </a:solidFill>
              </a:rPr>
              <a:t>52x slower</a:t>
            </a:r>
            <a:endParaRPr lang="en-AU" dirty="0">
              <a:solidFill>
                <a:schemeClr val="bg1"/>
              </a:solidFill>
            </a:endParaRPr>
          </a:p>
        </p:txBody>
      </p:sp>
      <p:cxnSp>
        <p:nvCxnSpPr>
          <p:cNvPr id="12" name="Straight Arrow Connector 11"/>
          <p:cNvCxnSpPr>
            <a:stCxn id="6" idx="2"/>
          </p:cNvCxnSpPr>
          <p:nvPr/>
        </p:nvCxnSpPr>
        <p:spPr>
          <a:xfrm flipH="1">
            <a:off x="1135380" y="2753360"/>
            <a:ext cx="421346" cy="39116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448418" y="2050049"/>
            <a:ext cx="1310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>
                <a:solidFill>
                  <a:schemeClr val="bg1"/>
                </a:solidFill>
              </a:rPr>
              <a:t>183x slower</a:t>
            </a:r>
            <a:endParaRPr lang="en-AU" dirty="0">
              <a:solidFill>
                <a:schemeClr val="bg1"/>
              </a:solidFill>
            </a:endParaRPr>
          </a:p>
        </p:txBody>
      </p:sp>
      <p:cxnSp>
        <p:nvCxnSpPr>
          <p:cNvPr id="15" name="Straight Arrow Connector 14"/>
          <p:cNvCxnSpPr>
            <a:stCxn id="14" idx="0"/>
          </p:cNvCxnSpPr>
          <p:nvPr/>
        </p:nvCxnSpPr>
        <p:spPr>
          <a:xfrm flipV="1">
            <a:off x="8103533" y="1547389"/>
            <a:ext cx="470859" cy="50266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4671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0167" y="445130"/>
            <a:ext cx="8229600" cy="3852550"/>
          </a:xfrm>
        </p:spPr>
        <p:txBody>
          <a:bodyPr>
            <a:noAutofit/>
          </a:bodyPr>
          <a:lstStyle/>
          <a:p>
            <a:r>
              <a:rPr lang="en-AU" sz="6600" dirty="0" smtClean="0"/>
              <a:t>What about other conservation problems?</a:t>
            </a:r>
            <a:endParaRPr lang="en-AU" sz="6600" dirty="0"/>
          </a:p>
        </p:txBody>
      </p:sp>
    </p:spTree>
    <p:extLst>
      <p:ext uri="{BB962C8B-B14F-4D97-AF65-F5344CB8AC3E}">
        <p14:creationId xmlns:p14="http://schemas.microsoft.com/office/powerpoint/2010/main" val="1295523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" y="12270"/>
            <a:ext cx="5069986" cy="857250"/>
          </a:xfrm>
        </p:spPr>
        <p:txBody>
          <a:bodyPr>
            <a:normAutofit/>
          </a:bodyPr>
          <a:lstStyle/>
          <a:p>
            <a:r>
              <a:rPr lang="en-AU" b="1" dirty="0" smtClean="0"/>
              <a:t>Project </a:t>
            </a:r>
            <a:r>
              <a:rPr lang="en-AU" b="1" dirty="0" smtClean="0"/>
              <a:t>prioritization</a:t>
            </a:r>
            <a:endParaRPr lang="en-AU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9942653" y="-734406"/>
            <a:ext cx="1370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Feature data</a:t>
            </a:r>
            <a:endParaRPr lang="en-AU" dirty="0"/>
          </a:p>
        </p:txBody>
      </p:sp>
      <p:sp>
        <p:nvSpPr>
          <p:cNvPr id="22" name="TextBox 21"/>
          <p:cNvSpPr txBox="1"/>
          <p:nvPr/>
        </p:nvSpPr>
        <p:spPr>
          <a:xfrm>
            <a:off x="9942653" y="-180480"/>
            <a:ext cx="23695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 smtClean="0"/>
              <a:t>Phylogenetic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 smtClean="0"/>
              <a:t>Stakeholder weights</a:t>
            </a:r>
          </a:p>
        </p:txBody>
      </p:sp>
      <p:sp>
        <p:nvSpPr>
          <p:cNvPr id="52" name="TextBox 51"/>
          <p:cNvSpPr txBox="1"/>
          <p:nvPr/>
        </p:nvSpPr>
        <p:spPr>
          <a:xfrm rot="16200000">
            <a:off x="-989928" y="3456721"/>
            <a:ext cx="24018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dirty="0" smtClean="0"/>
              <a:t>Recovery projects</a:t>
            </a:r>
            <a:endParaRPr lang="en-AU" sz="2400" dirty="0"/>
          </a:p>
        </p:txBody>
      </p:sp>
      <p:grpSp>
        <p:nvGrpSpPr>
          <p:cNvPr id="57" name="Group 56"/>
          <p:cNvGrpSpPr>
            <a:grpSpLocks noChangeAspect="1"/>
          </p:cNvGrpSpPr>
          <p:nvPr/>
        </p:nvGrpSpPr>
        <p:grpSpPr>
          <a:xfrm>
            <a:off x="701522" y="2380930"/>
            <a:ext cx="429932" cy="561600"/>
            <a:chOff x="199951" y="2162824"/>
            <a:chExt cx="639368" cy="733591"/>
          </a:xfrm>
        </p:grpSpPr>
        <p:sp>
          <p:nvSpPr>
            <p:cNvPr id="58" name="Rectangle 57"/>
            <p:cNvSpPr/>
            <p:nvPr/>
          </p:nvSpPr>
          <p:spPr>
            <a:xfrm>
              <a:off x="199951" y="2162824"/>
              <a:ext cx="639368" cy="733591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59" name="Picture 5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9951" y="2253830"/>
              <a:ext cx="639368" cy="542757"/>
            </a:xfrm>
            <a:prstGeom prst="rect">
              <a:avLst/>
            </a:prstGeom>
          </p:spPr>
        </p:pic>
      </p:grpSp>
      <p:grpSp>
        <p:nvGrpSpPr>
          <p:cNvPr id="60" name="Group 59"/>
          <p:cNvGrpSpPr>
            <a:grpSpLocks noChangeAspect="1"/>
          </p:cNvGrpSpPr>
          <p:nvPr/>
        </p:nvGrpSpPr>
        <p:grpSpPr>
          <a:xfrm>
            <a:off x="502910" y="3045228"/>
            <a:ext cx="628544" cy="561600"/>
            <a:chOff x="185870" y="2964248"/>
            <a:chExt cx="667530" cy="596434"/>
          </a:xfrm>
        </p:grpSpPr>
        <p:sp>
          <p:nvSpPr>
            <p:cNvPr id="61" name="Rectangle 60"/>
            <p:cNvSpPr/>
            <p:nvPr/>
          </p:nvSpPr>
          <p:spPr>
            <a:xfrm>
              <a:off x="185870" y="2964248"/>
              <a:ext cx="667530" cy="59643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62" name="Picture 61"/>
            <p:cNvPicPr>
              <a:picLocks noChangeAspect="1"/>
            </p:cNvPicPr>
            <p:nvPr/>
          </p:nvPicPr>
          <p:blipFill>
            <a:blip r:embed="rId3" cstate="print">
              <a:duotone>
                <a:prstClr val="black"/>
                <a:schemeClr val="tx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2263" y="2964248"/>
              <a:ext cx="577336" cy="596434"/>
            </a:xfrm>
            <a:prstGeom prst="rect">
              <a:avLst/>
            </a:prstGeom>
          </p:spPr>
        </p:pic>
      </p:grpSp>
      <p:grpSp>
        <p:nvGrpSpPr>
          <p:cNvPr id="63" name="Group 62"/>
          <p:cNvGrpSpPr>
            <a:grpSpLocks noChangeAspect="1"/>
          </p:cNvGrpSpPr>
          <p:nvPr/>
        </p:nvGrpSpPr>
        <p:grpSpPr>
          <a:xfrm>
            <a:off x="569854" y="3709526"/>
            <a:ext cx="561600" cy="561600"/>
            <a:chOff x="4908376" y="1516788"/>
            <a:chExt cx="658422" cy="658422"/>
          </a:xfrm>
        </p:grpSpPr>
        <p:sp>
          <p:nvSpPr>
            <p:cNvPr id="64" name="Rectangle 63"/>
            <p:cNvSpPr/>
            <p:nvPr/>
          </p:nvSpPr>
          <p:spPr>
            <a:xfrm>
              <a:off x="4908376" y="1516790"/>
              <a:ext cx="658422" cy="65842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65" name="Picture 64"/>
            <p:cNvPicPr>
              <a:picLocks noChangeAspect="1"/>
            </p:cNvPicPr>
            <p:nvPr/>
          </p:nvPicPr>
          <p:blipFill>
            <a:blip r:embed="rId4" cstate="print">
              <a:duotone>
                <a:prstClr val="black"/>
                <a:schemeClr val="tx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08378" y="1516788"/>
              <a:ext cx="658420" cy="658420"/>
            </a:xfrm>
            <a:prstGeom prst="rect">
              <a:avLst/>
            </a:prstGeom>
          </p:spPr>
        </p:pic>
      </p:grpSp>
      <p:cxnSp>
        <p:nvCxnSpPr>
          <p:cNvPr id="68" name="Straight Connector 67"/>
          <p:cNvCxnSpPr/>
          <p:nvPr/>
        </p:nvCxnSpPr>
        <p:spPr>
          <a:xfrm>
            <a:off x="7182661" y="650445"/>
            <a:ext cx="0" cy="4399075"/>
          </a:xfrm>
          <a:prstGeom prst="line">
            <a:avLst/>
          </a:prstGeom>
          <a:ln w="476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/>
          <p:cNvCxnSpPr/>
          <p:nvPr/>
        </p:nvCxnSpPr>
        <p:spPr>
          <a:xfrm>
            <a:off x="1131454" y="2993560"/>
            <a:ext cx="5913610" cy="0"/>
          </a:xfrm>
          <a:prstGeom prst="line">
            <a:avLst/>
          </a:prstGeom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/>
          <p:cNvCxnSpPr/>
          <p:nvPr/>
        </p:nvCxnSpPr>
        <p:spPr>
          <a:xfrm>
            <a:off x="1174482" y="3665246"/>
            <a:ext cx="5913610" cy="0"/>
          </a:xfrm>
          <a:prstGeom prst="line">
            <a:avLst/>
          </a:prstGeom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/>
          <p:cNvCxnSpPr/>
          <p:nvPr/>
        </p:nvCxnSpPr>
        <p:spPr>
          <a:xfrm>
            <a:off x="1174482" y="4331283"/>
            <a:ext cx="5913610" cy="0"/>
          </a:xfrm>
          <a:prstGeom prst="line">
            <a:avLst/>
          </a:prstGeom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TextBox 132"/>
          <p:cNvSpPr txBox="1"/>
          <p:nvPr/>
        </p:nvSpPr>
        <p:spPr>
          <a:xfrm>
            <a:off x="89107" y="740400"/>
            <a:ext cx="24419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600" u="sng" dirty="0" smtClean="0"/>
              <a:t>Project data</a:t>
            </a:r>
            <a:endParaRPr lang="en-AU" sz="3600" u="sng" dirty="0"/>
          </a:p>
        </p:txBody>
      </p:sp>
    </p:spTree>
    <p:extLst>
      <p:ext uri="{BB962C8B-B14F-4D97-AF65-F5344CB8AC3E}">
        <p14:creationId xmlns:p14="http://schemas.microsoft.com/office/powerpoint/2010/main" val="364344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" y="12270"/>
            <a:ext cx="5069986" cy="857250"/>
          </a:xfrm>
        </p:spPr>
        <p:txBody>
          <a:bodyPr>
            <a:normAutofit/>
          </a:bodyPr>
          <a:lstStyle/>
          <a:p>
            <a:r>
              <a:rPr lang="en-AU" b="1" dirty="0" smtClean="0"/>
              <a:t>Project </a:t>
            </a:r>
            <a:r>
              <a:rPr lang="en-AU" b="1" dirty="0" smtClean="0"/>
              <a:t>prioritization</a:t>
            </a:r>
            <a:endParaRPr lang="en-AU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7213994" y="693731"/>
            <a:ext cx="19376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600" u="sng" dirty="0" smtClean="0"/>
              <a:t>Cost data</a:t>
            </a:r>
            <a:endParaRPr lang="en-AU" sz="3600" u="sng" dirty="0"/>
          </a:p>
        </p:txBody>
      </p:sp>
      <p:sp>
        <p:nvSpPr>
          <p:cNvPr id="21" name="TextBox 20"/>
          <p:cNvSpPr txBox="1"/>
          <p:nvPr/>
        </p:nvSpPr>
        <p:spPr>
          <a:xfrm>
            <a:off x="9942653" y="-734406"/>
            <a:ext cx="1370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Feature data</a:t>
            </a:r>
            <a:endParaRPr lang="en-AU" dirty="0"/>
          </a:p>
        </p:txBody>
      </p:sp>
      <p:sp>
        <p:nvSpPr>
          <p:cNvPr id="22" name="TextBox 21"/>
          <p:cNvSpPr txBox="1"/>
          <p:nvPr/>
        </p:nvSpPr>
        <p:spPr>
          <a:xfrm>
            <a:off x="9942653" y="-180480"/>
            <a:ext cx="23695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 smtClean="0"/>
              <a:t>Phylogenetic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 smtClean="0"/>
              <a:t>Stakeholder weights</a:t>
            </a:r>
          </a:p>
        </p:txBody>
      </p:sp>
      <p:grpSp>
        <p:nvGrpSpPr>
          <p:cNvPr id="49" name="Group 48"/>
          <p:cNvGrpSpPr/>
          <p:nvPr/>
        </p:nvGrpSpPr>
        <p:grpSpPr>
          <a:xfrm>
            <a:off x="1174482" y="1283114"/>
            <a:ext cx="1926379" cy="1024202"/>
            <a:chOff x="1042402" y="1032216"/>
            <a:chExt cx="1926379" cy="1024202"/>
          </a:xfrm>
        </p:grpSpPr>
        <p:sp>
          <p:nvSpPr>
            <p:cNvPr id="33" name="Rectangle 32"/>
            <p:cNvSpPr/>
            <p:nvPr/>
          </p:nvSpPr>
          <p:spPr>
            <a:xfrm>
              <a:off x="2406196" y="1492740"/>
              <a:ext cx="562585" cy="56258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1034" name="Picture 10" descr="Fence Wooden Silhouette - Free vector graphic on Pixabay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931" r="65498" b="16646"/>
            <a:stretch/>
          </p:blipFill>
          <p:spPr bwMode="auto">
            <a:xfrm>
              <a:off x="2406196" y="1512571"/>
              <a:ext cx="562585" cy="533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TextBox 19"/>
            <p:cNvSpPr txBox="1"/>
            <p:nvPr/>
          </p:nvSpPr>
          <p:spPr>
            <a:xfrm>
              <a:off x="1454017" y="1032216"/>
              <a:ext cx="110959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2400" dirty="0" smtClean="0"/>
                <a:t>Actions</a:t>
              </a:r>
              <a:endParaRPr lang="en-AU" sz="2400" dirty="0"/>
            </a:p>
          </p:txBody>
        </p:sp>
        <p:grpSp>
          <p:nvGrpSpPr>
            <p:cNvPr id="26" name="Group 25"/>
            <p:cNvGrpSpPr/>
            <p:nvPr/>
          </p:nvGrpSpPr>
          <p:grpSpPr>
            <a:xfrm>
              <a:off x="1727525" y="1493833"/>
              <a:ext cx="562585" cy="562585"/>
              <a:chOff x="-2622895" y="613980"/>
              <a:chExt cx="696305" cy="696305"/>
            </a:xfrm>
          </p:grpSpPr>
          <p:sp>
            <p:nvSpPr>
              <p:cNvPr id="23" name="Rectangle 22"/>
              <p:cNvSpPr/>
              <p:nvPr/>
            </p:nvSpPr>
            <p:spPr>
              <a:xfrm>
                <a:off x="-2622895" y="613980"/>
                <a:ext cx="696305" cy="69630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1032" name="Picture 8" descr="Sapling Icons - Download Free Vector Icons | Noun Project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2586396" y="650479"/>
                <a:ext cx="623307" cy="62330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7" name="Group 26"/>
            <p:cNvGrpSpPr/>
            <p:nvPr/>
          </p:nvGrpSpPr>
          <p:grpSpPr>
            <a:xfrm>
              <a:off x="1042402" y="1493833"/>
              <a:ext cx="562585" cy="562585"/>
              <a:chOff x="-2790412" y="5046269"/>
              <a:chExt cx="696305" cy="696305"/>
            </a:xfrm>
          </p:grpSpPr>
          <p:sp>
            <p:nvSpPr>
              <p:cNvPr id="32" name="Rectangle 31"/>
              <p:cNvSpPr/>
              <p:nvPr/>
            </p:nvSpPr>
            <p:spPr>
              <a:xfrm>
                <a:off x="-2790412" y="5046269"/>
                <a:ext cx="696305" cy="69630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1028" name="Picture 4" descr="poison bottle Icon 218413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2790293" y="5046388"/>
                <a:ext cx="696067" cy="69606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52" name="TextBox 51"/>
          <p:cNvSpPr txBox="1"/>
          <p:nvPr/>
        </p:nvSpPr>
        <p:spPr>
          <a:xfrm rot="16200000">
            <a:off x="-989928" y="3456721"/>
            <a:ext cx="24018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dirty="0" smtClean="0"/>
              <a:t>Recovery projects</a:t>
            </a:r>
            <a:endParaRPr lang="en-AU" sz="2400" dirty="0"/>
          </a:p>
        </p:txBody>
      </p:sp>
      <p:grpSp>
        <p:nvGrpSpPr>
          <p:cNvPr id="57" name="Group 56"/>
          <p:cNvGrpSpPr>
            <a:grpSpLocks noChangeAspect="1"/>
          </p:cNvGrpSpPr>
          <p:nvPr/>
        </p:nvGrpSpPr>
        <p:grpSpPr>
          <a:xfrm>
            <a:off x="701522" y="2380930"/>
            <a:ext cx="429932" cy="561600"/>
            <a:chOff x="199951" y="2162824"/>
            <a:chExt cx="639368" cy="733591"/>
          </a:xfrm>
        </p:grpSpPr>
        <p:sp>
          <p:nvSpPr>
            <p:cNvPr id="58" name="Rectangle 57"/>
            <p:cNvSpPr/>
            <p:nvPr/>
          </p:nvSpPr>
          <p:spPr>
            <a:xfrm>
              <a:off x="199951" y="2162824"/>
              <a:ext cx="639368" cy="733591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59" name="Picture 5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9951" y="2253830"/>
              <a:ext cx="639368" cy="542757"/>
            </a:xfrm>
            <a:prstGeom prst="rect">
              <a:avLst/>
            </a:prstGeom>
          </p:spPr>
        </p:pic>
      </p:grpSp>
      <p:pic>
        <p:nvPicPr>
          <p:cNvPr id="72" name="Picture 2" descr="http://www.clker.com/cliparts/2/k/n/l/C/Q/transparent-green-checkmark-md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183" y="3813831"/>
            <a:ext cx="338725" cy="352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" name="Picture 2" descr="http://www.clker.com/cliparts/2/k/n/l/C/Q/transparent-green-checkmark-md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182" y="2484599"/>
            <a:ext cx="338725" cy="352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0" name="Group 59"/>
          <p:cNvGrpSpPr>
            <a:grpSpLocks noChangeAspect="1"/>
          </p:cNvGrpSpPr>
          <p:nvPr/>
        </p:nvGrpSpPr>
        <p:grpSpPr>
          <a:xfrm>
            <a:off x="502910" y="3045228"/>
            <a:ext cx="628544" cy="561600"/>
            <a:chOff x="185870" y="2964248"/>
            <a:chExt cx="667530" cy="596434"/>
          </a:xfrm>
        </p:grpSpPr>
        <p:sp>
          <p:nvSpPr>
            <p:cNvPr id="61" name="Rectangle 60"/>
            <p:cNvSpPr/>
            <p:nvPr/>
          </p:nvSpPr>
          <p:spPr>
            <a:xfrm>
              <a:off x="185870" y="2964248"/>
              <a:ext cx="667530" cy="59643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62" name="Picture 61"/>
            <p:cNvPicPr>
              <a:picLocks noChangeAspect="1"/>
            </p:cNvPicPr>
            <p:nvPr/>
          </p:nvPicPr>
          <p:blipFill>
            <a:blip r:embed="rId7" cstate="print">
              <a:duotone>
                <a:prstClr val="black"/>
                <a:schemeClr val="tx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2263" y="2964248"/>
              <a:ext cx="577336" cy="596434"/>
            </a:xfrm>
            <a:prstGeom prst="rect">
              <a:avLst/>
            </a:prstGeom>
          </p:spPr>
        </p:pic>
      </p:grpSp>
      <p:pic>
        <p:nvPicPr>
          <p:cNvPr id="73" name="Picture 2" descr="http://www.clker.com/cliparts/2/k/n/l/C/Q/transparent-green-checkmark-md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5861" y="3149535"/>
            <a:ext cx="338725" cy="352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3" name="Group 62"/>
          <p:cNvGrpSpPr>
            <a:grpSpLocks noChangeAspect="1"/>
          </p:cNvGrpSpPr>
          <p:nvPr/>
        </p:nvGrpSpPr>
        <p:grpSpPr>
          <a:xfrm>
            <a:off x="569854" y="3709526"/>
            <a:ext cx="561600" cy="561600"/>
            <a:chOff x="4908376" y="1516788"/>
            <a:chExt cx="658422" cy="658422"/>
          </a:xfrm>
        </p:grpSpPr>
        <p:sp>
          <p:nvSpPr>
            <p:cNvPr id="64" name="Rectangle 63"/>
            <p:cNvSpPr/>
            <p:nvPr/>
          </p:nvSpPr>
          <p:spPr>
            <a:xfrm>
              <a:off x="4908376" y="1516790"/>
              <a:ext cx="658422" cy="65842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65" name="Picture 64"/>
            <p:cNvPicPr>
              <a:picLocks noChangeAspect="1"/>
            </p:cNvPicPr>
            <p:nvPr/>
          </p:nvPicPr>
          <p:blipFill>
            <a:blip r:embed="rId8" cstate="print">
              <a:duotone>
                <a:prstClr val="black"/>
                <a:schemeClr val="tx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08378" y="1516788"/>
              <a:ext cx="658420" cy="658420"/>
            </a:xfrm>
            <a:prstGeom prst="rect">
              <a:avLst/>
            </a:prstGeom>
          </p:spPr>
        </p:pic>
      </p:grpSp>
      <p:pic>
        <p:nvPicPr>
          <p:cNvPr id="74" name="Picture 2" descr="http://www.clker.com/cliparts/2/k/n/l/C/Q/transparent-green-checkmark-md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1637" y="3813833"/>
            <a:ext cx="338725" cy="352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8" name="Straight Connector 67"/>
          <p:cNvCxnSpPr/>
          <p:nvPr/>
        </p:nvCxnSpPr>
        <p:spPr>
          <a:xfrm>
            <a:off x="7182661" y="650445"/>
            <a:ext cx="0" cy="4399075"/>
          </a:xfrm>
          <a:prstGeom prst="line">
            <a:avLst/>
          </a:prstGeom>
          <a:ln w="476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0" name="Group 79"/>
          <p:cNvGrpSpPr/>
          <p:nvPr/>
        </p:nvGrpSpPr>
        <p:grpSpPr>
          <a:xfrm>
            <a:off x="7377044" y="2741333"/>
            <a:ext cx="1331113" cy="562585"/>
            <a:chOff x="7377044" y="3693140"/>
            <a:chExt cx="1331113" cy="562585"/>
          </a:xfrm>
        </p:grpSpPr>
        <p:sp>
          <p:nvSpPr>
            <p:cNvPr id="39" name="TextBox 38"/>
            <p:cNvSpPr txBox="1"/>
            <p:nvPr/>
          </p:nvSpPr>
          <p:spPr>
            <a:xfrm>
              <a:off x="7975264" y="3712822"/>
              <a:ext cx="73289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2800" dirty="0" smtClean="0"/>
                <a:t>$$$</a:t>
              </a:r>
              <a:endParaRPr lang="en-AU" sz="2800" dirty="0"/>
            </a:p>
          </p:txBody>
        </p:sp>
        <p:grpSp>
          <p:nvGrpSpPr>
            <p:cNvPr id="71" name="Group 70"/>
            <p:cNvGrpSpPr/>
            <p:nvPr/>
          </p:nvGrpSpPr>
          <p:grpSpPr>
            <a:xfrm>
              <a:off x="7377044" y="3693140"/>
              <a:ext cx="562585" cy="562585"/>
              <a:chOff x="9279472" y="2261725"/>
              <a:chExt cx="562585" cy="562585"/>
            </a:xfrm>
          </p:grpSpPr>
          <p:sp>
            <p:nvSpPr>
              <p:cNvPr id="90" name="Rectangle 89"/>
              <p:cNvSpPr/>
              <p:nvPr/>
            </p:nvSpPr>
            <p:spPr>
              <a:xfrm>
                <a:off x="9279472" y="2261725"/>
                <a:ext cx="562585" cy="56258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91" name="Picture 10" descr="Fence Wooden Silhouette - Free vector graphic on Pixabay"/>
              <p:cNvPicPr>
                <a:picLocks noChangeAspect="1" noChangeArrowheads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7931" r="65498" b="16646"/>
              <a:stretch/>
            </p:blipFill>
            <p:spPr bwMode="auto">
              <a:xfrm>
                <a:off x="9279472" y="2281556"/>
                <a:ext cx="562585" cy="5334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81" name="Group 80"/>
          <p:cNvGrpSpPr/>
          <p:nvPr/>
        </p:nvGrpSpPr>
        <p:grpSpPr>
          <a:xfrm>
            <a:off x="7377044" y="2053760"/>
            <a:ext cx="1157831" cy="562585"/>
            <a:chOff x="7377044" y="2978219"/>
            <a:chExt cx="1157831" cy="562585"/>
          </a:xfrm>
        </p:grpSpPr>
        <p:sp>
          <p:nvSpPr>
            <p:cNvPr id="28" name="TextBox 27"/>
            <p:cNvSpPr txBox="1"/>
            <p:nvPr/>
          </p:nvSpPr>
          <p:spPr>
            <a:xfrm>
              <a:off x="7984724" y="2997901"/>
              <a:ext cx="55015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2800" dirty="0" smtClean="0"/>
                <a:t>$$</a:t>
              </a:r>
              <a:endParaRPr lang="en-AU" sz="2800" dirty="0"/>
            </a:p>
          </p:txBody>
        </p:sp>
        <p:grpSp>
          <p:nvGrpSpPr>
            <p:cNvPr id="93" name="Group 92"/>
            <p:cNvGrpSpPr/>
            <p:nvPr/>
          </p:nvGrpSpPr>
          <p:grpSpPr>
            <a:xfrm>
              <a:off x="7377044" y="2978219"/>
              <a:ext cx="562585" cy="562585"/>
              <a:chOff x="-2622895" y="613980"/>
              <a:chExt cx="696305" cy="696305"/>
            </a:xfrm>
          </p:grpSpPr>
          <p:sp>
            <p:nvSpPr>
              <p:cNvPr id="100" name="Rectangle 99"/>
              <p:cNvSpPr/>
              <p:nvPr/>
            </p:nvSpPr>
            <p:spPr>
              <a:xfrm>
                <a:off x="-2622895" y="613980"/>
                <a:ext cx="696305" cy="69630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101" name="Picture 8" descr="Sapling Icons - Download Free Vector Icons | Noun Project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2586396" y="650479"/>
                <a:ext cx="623307" cy="62330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87" name="Group 86"/>
          <p:cNvGrpSpPr/>
          <p:nvPr/>
        </p:nvGrpSpPr>
        <p:grpSpPr>
          <a:xfrm>
            <a:off x="7377044" y="1366187"/>
            <a:ext cx="965628" cy="562585"/>
            <a:chOff x="7377044" y="2305987"/>
            <a:chExt cx="965628" cy="562585"/>
          </a:xfrm>
        </p:grpSpPr>
        <p:sp>
          <p:nvSpPr>
            <p:cNvPr id="38" name="TextBox 37"/>
            <p:cNvSpPr txBox="1"/>
            <p:nvPr/>
          </p:nvSpPr>
          <p:spPr>
            <a:xfrm>
              <a:off x="7975264" y="2325669"/>
              <a:ext cx="36740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2800" dirty="0" smtClean="0"/>
                <a:t>$</a:t>
              </a:r>
              <a:endParaRPr lang="en-AU" sz="2800" dirty="0"/>
            </a:p>
          </p:txBody>
        </p:sp>
        <p:grpSp>
          <p:nvGrpSpPr>
            <p:cNvPr id="94" name="Group 93"/>
            <p:cNvGrpSpPr/>
            <p:nvPr/>
          </p:nvGrpSpPr>
          <p:grpSpPr>
            <a:xfrm>
              <a:off x="7377044" y="2305987"/>
              <a:ext cx="562585" cy="562585"/>
              <a:chOff x="-2790412" y="5046269"/>
              <a:chExt cx="696305" cy="696305"/>
            </a:xfrm>
          </p:grpSpPr>
          <p:sp>
            <p:nvSpPr>
              <p:cNvPr id="98" name="Rectangle 97"/>
              <p:cNvSpPr/>
              <p:nvPr/>
            </p:nvSpPr>
            <p:spPr>
              <a:xfrm>
                <a:off x="-2790412" y="5046269"/>
                <a:ext cx="696305" cy="69630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99" name="Picture 4" descr="poison bottle Icon 218413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2790293" y="5046388"/>
                <a:ext cx="696067" cy="69606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cxnSp>
        <p:nvCxnSpPr>
          <p:cNvPr id="124" name="Straight Connector 123"/>
          <p:cNvCxnSpPr/>
          <p:nvPr/>
        </p:nvCxnSpPr>
        <p:spPr>
          <a:xfrm>
            <a:off x="1131454" y="2993560"/>
            <a:ext cx="5913610" cy="0"/>
          </a:xfrm>
          <a:prstGeom prst="line">
            <a:avLst/>
          </a:prstGeom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/>
          <p:cNvCxnSpPr/>
          <p:nvPr/>
        </p:nvCxnSpPr>
        <p:spPr>
          <a:xfrm>
            <a:off x="1174482" y="3665246"/>
            <a:ext cx="5913610" cy="0"/>
          </a:xfrm>
          <a:prstGeom prst="line">
            <a:avLst/>
          </a:prstGeom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/>
          <p:cNvCxnSpPr/>
          <p:nvPr/>
        </p:nvCxnSpPr>
        <p:spPr>
          <a:xfrm>
            <a:off x="1174482" y="4331283"/>
            <a:ext cx="5913610" cy="0"/>
          </a:xfrm>
          <a:prstGeom prst="line">
            <a:avLst/>
          </a:prstGeom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TextBox 132"/>
          <p:cNvSpPr txBox="1"/>
          <p:nvPr/>
        </p:nvSpPr>
        <p:spPr>
          <a:xfrm>
            <a:off x="89107" y="740400"/>
            <a:ext cx="24419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600" u="sng" dirty="0" smtClean="0"/>
              <a:t>Project data</a:t>
            </a:r>
            <a:endParaRPr lang="en-AU" sz="3600" u="sng" dirty="0"/>
          </a:p>
        </p:txBody>
      </p:sp>
      <p:grpSp>
        <p:nvGrpSpPr>
          <p:cNvPr id="88" name="Group 87"/>
          <p:cNvGrpSpPr/>
          <p:nvPr/>
        </p:nvGrpSpPr>
        <p:grpSpPr>
          <a:xfrm>
            <a:off x="3223399" y="1743638"/>
            <a:ext cx="562585" cy="562585"/>
            <a:chOff x="3244063" y="1458576"/>
            <a:chExt cx="562585" cy="562585"/>
          </a:xfrm>
        </p:grpSpPr>
        <p:sp>
          <p:nvSpPr>
            <p:cNvPr id="89" name="Rectangle 88"/>
            <p:cNvSpPr/>
            <p:nvPr/>
          </p:nvSpPr>
          <p:spPr>
            <a:xfrm>
              <a:off x="3244063" y="1458576"/>
              <a:ext cx="562585" cy="56258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92" name="&quot;No&quot; Symbol 91"/>
            <p:cNvSpPr/>
            <p:nvPr/>
          </p:nvSpPr>
          <p:spPr>
            <a:xfrm>
              <a:off x="3261763" y="1516139"/>
              <a:ext cx="527185" cy="447458"/>
            </a:xfrm>
            <a:prstGeom prst="noSmoking">
              <a:avLst/>
            </a:prstGeom>
            <a:solidFill>
              <a:srgbClr val="FF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chemeClr val="tx1"/>
                </a:solidFill>
              </a:endParaRPr>
            </a:p>
          </p:txBody>
        </p:sp>
      </p:grpSp>
      <p:grpSp>
        <p:nvGrpSpPr>
          <p:cNvPr id="102" name="Group 101"/>
          <p:cNvGrpSpPr/>
          <p:nvPr/>
        </p:nvGrpSpPr>
        <p:grpSpPr>
          <a:xfrm>
            <a:off x="568869" y="4373825"/>
            <a:ext cx="562585" cy="562585"/>
            <a:chOff x="3767208" y="2886213"/>
            <a:chExt cx="562585" cy="562585"/>
          </a:xfrm>
        </p:grpSpPr>
        <p:sp>
          <p:nvSpPr>
            <p:cNvPr id="103" name="Rectangle 102"/>
            <p:cNvSpPr/>
            <p:nvPr/>
          </p:nvSpPr>
          <p:spPr>
            <a:xfrm>
              <a:off x="3767208" y="2886213"/>
              <a:ext cx="562585" cy="56258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04" name="&quot;No&quot; Symbol 103"/>
            <p:cNvSpPr/>
            <p:nvPr/>
          </p:nvSpPr>
          <p:spPr>
            <a:xfrm>
              <a:off x="3784908" y="2943776"/>
              <a:ext cx="527185" cy="447458"/>
            </a:xfrm>
            <a:prstGeom prst="noSmoking">
              <a:avLst/>
            </a:prstGeom>
            <a:solidFill>
              <a:srgbClr val="FF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chemeClr val="tx1"/>
                </a:solidFill>
              </a:endParaRPr>
            </a:p>
          </p:txBody>
        </p:sp>
      </p:grpSp>
      <p:pic>
        <p:nvPicPr>
          <p:cNvPr id="105" name="Picture 2" descr="http://www.clker.com/cliparts/2/k/n/l/C/Q/transparent-green-checkmark-md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5328" y="4478624"/>
            <a:ext cx="338725" cy="352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0" name="Group 109"/>
          <p:cNvGrpSpPr/>
          <p:nvPr/>
        </p:nvGrpSpPr>
        <p:grpSpPr>
          <a:xfrm>
            <a:off x="7377044" y="3428906"/>
            <a:ext cx="1148371" cy="562585"/>
            <a:chOff x="7377044" y="4368706"/>
            <a:chExt cx="1148371" cy="562585"/>
          </a:xfrm>
        </p:grpSpPr>
        <p:grpSp>
          <p:nvGrpSpPr>
            <p:cNvPr id="111" name="Group 110"/>
            <p:cNvGrpSpPr/>
            <p:nvPr/>
          </p:nvGrpSpPr>
          <p:grpSpPr>
            <a:xfrm>
              <a:off x="7377044" y="4368706"/>
              <a:ext cx="562585" cy="562585"/>
              <a:chOff x="3244063" y="1458576"/>
              <a:chExt cx="562585" cy="562585"/>
            </a:xfrm>
          </p:grpSpPr>
          <p:sp>
            <p:nvSpPr>
              <p:cNvPr id="113" name="Rectangle 112"/>
              <p:cNvSpPr/>
              <p:nvPr/>
            </p:nvSpPr>
            <p:spPr>
              <a:xfrm>
                <a:off x="3244063" y="1458576"/>
                <a:ext cx="562585" cy="56258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114" name="&quot;No&quot; Symbol 113"/>
              <p:cNvSpPr/>
              <p:nvPr/>
            </p:nvSpPr>
            <p:spPr>
              <a:xfrm>
                <a:off x="3261763" y="1516139"/>
                <a:ext cx="527185" cy="447458"/>
              </a:xfrm>
              <a:prstGeom prst="noSmoking">
                <a:avLst/>
              </a:prstGeom>
              <a:solidFill>
                <a:srgbClr val="FF000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12" name="TextBox 111"/>
            <p:cNvSpPr txBox="1"/>
            <p:nvPr/>
          </p:nvSpPr>
          <p:spPr>
            <a:xfrm>
              <a:off x="7975264" y="4404917"/>
              <a:ext cx="55015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2800" dirty="0" smtClean="0"/>
                <a:t>$0</a:t>
              </a:r>
              <a:endParaRPr lang="en-AU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3497557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" y="12270"/>
            <a:ext cx="5069986" cy="857250"/>
          </a:xfrm>
        </p:spPr>
        <p:txBody>
          <a:bodyPr>
            <a:normAutofit/>
          </a:bodyPr>
          <a:lstStyle/>
          <a:p>
            <a:r>
              <a:rPr lang="en-AU" b="1" dirty="0" smtClean="0"/>
              <a:t>Project </a:t>
            </a:r>
            <a:r>
              <a:rPr lang="en-AU" b="1" dirty="0" smtClean="0"/>
              <a:t>prioritization</a:t>
            </a:r>
            <a:endParaRPr lang="en-AU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7213994" y="693731"/>
            <a:ext cx="19376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600" u="sng" dirty="0" smtClean="0"/>
              <a:t>Cost data</a:t>
            </a:r>
            <a:endParaRPr lang="en-AU" sz="3600" u="sng" dirty="0"/>
          </a:p>
        </p:txBody>
      </p:sp>
      <p:sp>
        <p:nvSpPr>
          <p:cNvPr id="21" name="TextBox 20"/>
          <p:cNvSpPr txBox="1"/>
          <p:nvPr/>
        </p:nvSpPr>
        <p:spPr>
          <a:xfrm>
            <a:off x="9942653" y="-734406"/>
            <a:ext cx="1370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Feature data</a:t>
            </a:r>
            <a:endParaRPr lang="en-AU" dirty="0"/>
          </a:p>
        </p:txBody>
      </p:sp>
      <p:sp>
        <p:nvSpPr>
          <p:cNvPr id="22" name="TextBox 21"/>
          <p:cNvSpPr txBox="1"/>
          <p:nvPr/>
        </p:nvSpPr>
        <p:spPr>
          <a:xfrm>
            <a:off x="9942653" y="-180480"/>
            <a:ext cx="23695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 smtClean="0"/>
              <a:t>Phylogenetic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 smtClean="0"/>
              <a:t>Stakeholder weights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3857254" y="1913328"/>
            <a:ext cx="11416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dirty="0" smtClean="0"/>
              <a:t>Success</a:t>
            </a:r>
            <a:endParaRPr lang="en-AU" sz="2400" dirty="0"/>
          </a:p>
        </p:txBody>
      </p:sp>
      <p:grpSp>
        <p:nvGrpSpPr>
          <p:cNvPr id="49" name="Group 48"/>
          <p:cNvGrpSpPr/>
          <p:nvPr/>
        </p:nvGrpSpPr>
        <p:grpSpPr>
          <a:xfrm>
            <a:off x="1174482" y="1283114"/>
            <a:ext cx="1926379" cy="1024202"/>
            <a:chOff x="1042402" y="1032216"/>
            <a:chExt cx="1926379" cy="1024202"/>
          </a:xfrm>
        </p:grpSpPr>
        <p:sp>
          <p:nvSpPr>
            <p:cNvPr id="33" name="Rectangle 32"/>
            <p:cNvSpPr/>
            <p:nvPr/>
          </p:nvSpPr>
          <p:spPr>
            <a:xfrm>
              <a:off x="2406196" y="1492740"/>
              <a:ext cx="562585" cy="56258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1034" name="Picture 10" descr="Fence Wooden Silhouette - Free vector graphic on Pixabay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931" r="65498" b="16646"/>
            <a:stretch/>
          </p:blipFill>
          <p:spPr bwMode="auto">
            <a:xfrm>
              <a:off x="2406196" y="1512571"/>
              <a:ext cx="562585" cy="533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TextBox 19"/>
            <p:cNvSpPr txBox="1"/>
            <p:nvPr/>
          </p:nvSpPr>
          <p:spPr>
            <a:xfrm>
              <a:off x="1454017" y="1032216"/>
              <a:ext cx="110959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2400" dirty="0" smtClean="0"/>
                <a:t>Actions</a:t>
              </a:r>
              <a:endParaRPr lang="en-AU" sz="2400" dirty="0"/>
            </a:p>
          </p:txBody>
        </p:sp>
        <p:grpSp>
          <p:nvGrpSpPr>
            <p:cNvPr id="26" name="Group 25"/>
            <p:cNvGrpSpPr/>
            <p:nvPr/>
          </p:nvGrpSpPr>
          <p:grpSpPr>
            <a:xfrm>
              <a:off x="1727525" y="1493833"/>
              <a:ext cx="562585" cy="562585"/>
              <a:chOff x="-2622895" y="613980"/>
              <a:chExt cx="696305" cy="696305"/>
            </a:xfrm>
          </p:grpSpPr>
          <p:sp>
            <p:nvSpPr>
              <p:cNvPr id="23" name="Rectangle 22"/>
              <p:cNvSpPr/>
              <p:nvPr/>
            </p:nvSpPr>
            <p:spPr>
              <a:xfrm>
                <a:off x="-2622895" y="613980"/>
                <a:ext cx="696305" cy="69630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1032" name="Picture 8" descr="Sapling Icons - Download Free Vector Icons | Noun Project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2586396" y="650479"/>
                <a:ext cx="623307" cy="62330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7" name="Group 26"/>
            <p:cNvGrpSpPr/>
            <p:nvPr/>
          </p:nvGrpSpPr>
          <p:grpSpPr>
            <a:xfrm>
              <a:off x="1042402" y="1493833"/>
              <a:ext cx="562585" cy="562585"/>
              <a:chOff x="-2790412" y="5046269"/>
              <a:chExt cx="696305" cy="696305"/>
            </a:xfrm>
          </p:grpSpPr>
          <p:sp>
            <p:nvSpPr>
              <p:cNvPr id="32" name="Rectangle 31"/>
              <p:cNvSpPr/>
              <p:nvPr/>
            </p:nvSpPr>
            <p:spPr>
              <a:xfrm>
                <a:off x="-2790412" y="5046269"/>
                <a:ext cx="696305" cy="69630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1028" name="Picture 4" descr="poison bottle Icon 218413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2790293" y="5046388"/>
                <a:ext cx="696067" cy="69606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52" name="TextBox 51"/>
          <p:cNvSpPr txBox="1"/>
          <p:nvPr/>
        </p:nvSpPr>
        <p:spPr>
          <a:xfrm rot="16200000">
            <a:off x="-989928" y="3456721"/>
            <a:ext cx="24018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dirty="0" smtClean="0"/>
              <a:t>Recovery projects</a:t>
            </a:r>
            <a:endParaRPr lang="en-AU" sz="2400" dirty="0"/>
          </a:p>
        </p:txBody>
      </p:sp>
      <p:grpSp>
        <p:nvGrpSpPr>
          <p:cNvPr id="57" name="Group 56"/>
          <p:cNvGrpSpPr>
            <a:grpSpLocks noChangeAspect="1"/>
          </p:cNvGrpSpPr>
          <p:nvPr/>
        </p:nvGrpSpPr>
        <p:grpSpPr>
          <a:xfrm>
            <a:off x="701522" y="2380930"/>
            <a:ext cx="429932" cy="561600"/>
            <a:chOff x="199951" y="2162824"/>
            <a:chExt cx="639368" cy="733591"/>
          </a:xfrm>
        </p:grpSpPr>
        <p:sp>
          <p:nvSpPr>
            <p:cNvPr id="58" name="Rectangle 57"/>
            <p:cNvSpPr/>
            <p:nvPr/>
          </p:nvSpPr>
          <p:spPr>
            <a:xfrm>
              <a:off x="199951" y="2162824"/>
              <a:ext cx="639368" cy="733591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59" name="Picture 5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9951" y="2253830"/>
              <a:ext cx="639368" cy="542757"/>
            </a:xfrm>
            <a:prstGeom prst="rect">
              <a:avLst/>
            </a:prstGeom>
          </p:spPr>
        </p:pic>
      </p:grpSp>
      <p:sp>
        <p:nvSpPr>
          <p:cNvPr id="54" name="TextBox 53"/>
          <p:cNvSpPr txBox="1"/>
          <p:nvPr/>
        </p:nvSpPr>
        <p:spPr>
          <a:xfrm>
            <a:off x="4070453" y="2430898"/>
            <a:ext cx="7152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dirty="0" smtClean="0"/>
              <a:t>90%</a:t>
            </a:r>
            <a:endParaRPr lang="en-AU" sz="2400" dirty="0"/>
          </a:p>
        </p:txBody>
      </p:sp>
      <p:grpSp>
        <p:nvGrpSpPr>
          <p:cNvPr id="60" name="Group 59"/>
          <p:cNvGrpSpPr>
            <a:grpSpLocks noChangeAspect="1"/>
          </p:cNvGrpSpPr>
          <p:nvPr/>
        </p:nvGrpSpPr>
        <p:grpSpPr>
          <a:xfrm>
            <a:off x="502910" y="3045228"/>
            <a:ext cx="628544" cy="561600"/>
            <a:chOff x="185870" y="2964248"/>
            <a:chExt cx="667530" cy="596434"/>
          </a:xfrm>
        </p:grpSpPr>
        <p:sp>
          <p:nvSpPr>
            <p:cNvPr id="61" name="Rectangle 60"/>
            <p:cNvSpPr/>
            <p:nvPr/>
          </p:nvSpPr>
          <p:spPr>
            <a:xfrm>
              <a:off x="185870" y="2964248"/>
              <a:ext cx="667530" cy="59643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62" name="Picture 61"/>
            <p:cNvPicPr>
              <a:picLocks noChangeAspect="1"/>
            </p:cNvPicPr>
            <p:nvPr/>
          </p:nvPicPr>
          <p:blipFill>
            <a:blip r:embed="rId6" cstate="print">
              <a:duotone>
                <a:prstClr val="black"/>
                <a:schemeClr val="tx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2263" y="2964248"/>
              <a:ext cx="577336" cy="596434"/>
            </a:xfrm>
            <a:prstGeom prst="rect">
              <a:avLst/>
            </a:prstGeom>
          </p:spPr>
        </p:pic>
      </p:grpSp>
      <p:pic>
        <p:nvPicPr>
          <p:cNvPr id="73" name="Picture 2" descr="http://www.clker.com/cliparts/2/k/n/l/C/Q/transparent-green-checkmark-md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5861" y="3149535"/>
            <a:ext cx="338725" cy="352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8" name="TextBox 77"/>
          <p:cNvSpPr txBox="1"/>
          <p:nvPr/>
        </p:nvSpPr>
        <p:spPr>
          <a:xfrm>
            <a:off x="4070453" y="3095196"/>
            <a:ext cx="7152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dirty="0" smtClean="0"/>
              <a:t>20%</a:t>
            </a:r>
            <a:endParaRPr lang="en-AU" sz="2400" dirty="0"/>
          </a:p>
        </p:txBody>
      </p:sp>
      <p:grpSp>
        <p:nvGrpSpPr>
          <p:cNvPr id="63" name="Group 62"/>
          <p:cNvGrpSpPr>
            <a:grpSpLocks noChangeAspect="1"/>
          </p:cNvGrpSpPr>
          <p:nvPr/>
        </p:nvGrpSpPr>
        <p:grpSpPr>
          <a:xfrm>
            <a:off x="569854" y="3709526"/>
            <a:ext cx="561600" cy="561600"/>
            <a:chOff x="4908376" y="1516788"/>
            <a:chExt cx="658422" cy="658422"/>
          </a:xfrm>
        </p:grpSpPr>
        <p:sp>
          <p:nvSpPr>
            <p:cNvPr id="64" name="Rectangle 63"/>
            <p:cNvSpPr/>
            <p:nvPr/>
          </p:nvSpPr>
          <p:spPr>
            <a:xfrm>
              <a:off x="4908376" y="1516790"/>
              <a:ext cx="658422" cy="65842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65" name="Picture 64"/>
            <p:cNvPicPr>
              <a:picLocks noChangeAspect="1"/>
            </p:cNvPicPr>
            <p:nvPr/>
          </p:nvPicPr>
          <p:blipFill>
            <a:blip r:embed="rId8" cstate="print">
              <a:duotone>
                <a:prstClr val="black"/>
                <a:schemeClr val="tx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08378" y="1516788"/>
              <a:ext cx="658420" cy="658420"/>
            </a:xfrm>
            <a:prstGeom prst="rect">
              <a:avLst/>
            </a:prstGeom>
          </p:spPr>
        </p:pic>
      </p:grpSp>
      <p:sp>
        <p:nvSpPr>
          <p:cNvPr id="79" name="TextBox 78"/>
          <p:cNvSpPr txBox="1"/>
          <p:nvPr/>
        </p:nvSpPr>
        <p:spPr>
          <a:xfrm>
            <a:off x="4070453" y="3759494"/>
            <a:ext cx="7152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dirty="0"/>
              <a:t>5</a:t>
            </a:r>
            <a:r>
              <a:rPr lang="en-AU" sz="2400" dirty="0" smtClean="0"/>
              <a:t>0%</a:t>
            </a:r>
            <a:endParaRPr lang="en-AU" sz="2400" dirty="0"/>
          </a:p>
        </p:txBody>
      </p:sp>
      <p:cxnSp>
        <p:nvCxnSpPr>
          <p:cNvPr id="68" name="Straight Connector 67"/>
          <p:cNvCxnSpPr/>
          <p:nvPr/>
        </p:nvCxnSpPr>
        <p:spPr>
          <a:xfrm>
            <a:off x="7182661" y="650445"/>
            <a:ext cx="0" cy="4399075"/>
          </a:xfrm>
          <a:prstGeom prst="line">
            <a:avLst/>
          </a:prstGeom>
          <a:ln w="476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/>
          <p:cNvCxnSpPr/>
          <p:nvPr/>
        </p:nvCxnSpPr>
        <p:spPr>
          <a:xfrm>
            <a:off x="1131454" y="2993560"/>
            <a:ext cx="5913610" cy="0"/>
          </a:xfrm>
          <a:prstGeom prst="line">
            <a:avLst/>
          </a:prstGeom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/>
          <p:cNvCxnSpPr/>
          <p:nvPr/>
        </p:nvCxnSpPr>
        <p:spPr>
          <a:xfrm>
            <a:off x="1174482" y="3665246"/>
            <a:ext cx="5913610" cy="0"/>
          </a:xfrm>
          <a:prstGeom prst="line">
            <a:avLst/>
          </a:prstGeom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/>
          <p:cNvCxnSpPr/>
          <p:nvPr/>
        </p:nvCxnSpPr>
        <p:spPr>
          <a:xfrm>
            <a:off x="1174482" y="4331283"/>
            <a:ext cx="5913610" cy="0"/>
          </a:xfrm>
          <a:prstGeom prst="line">
            <a:avLst/>
          </a:prstGeom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TextBox 132"/>
          <p:cNvSpPr txBox="1"/>
          <p:nvPr/>
        </p:nvSpPr>
        <p:spPr>
          <a:xfrm>
            <a:off x="89107" y="740400"/>
            <a:ext cx="24419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600" u="sng" dirty="0" smtClean="0"/>
              <a:t>Project data</a:t>
            </a:r>
            <a:endParaRPr lang="en-AU" sz="3600" u="sng" dirty="0"/>
          </a:p>
        </p:txBody>
      </p:sp>
      <p:pic>
        <p:nvPicPr>
          <p:cNvPr id="88" name="Picture 2" descr="http://www.clker.com/cliparts/2/k/n/l/C/Q/transparent-green-checkmark-md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183" y="3813831"/>
            <a:ext cx="338725" cy="352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" name="Picture 2" descr="http://www.clker.com/cliparts/2/k/n/l/C/Q/transparent-green-checkmark-md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182" y="2484599"/>
            <a:ext cx="338725" cy="352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" name="Picture 2" descr="http://www.clker.com/cliparts/2/k/n/l/C/Q/transparent-green-checkmark-md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1637" y="3813833"/>
            <a:ext cx="338725" cy="352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2" name="Group 101"/>
          <p:cNvGrpSpPr/>
          <p:nvPr/>
        </p:nvGrpSpPr>
        <p:grpSpPr>
          <a:xfrm>
            <a:off x="3223399" y="1743638"/>
            <a:ext cx="562585" cy="562585"/>
            <a:chOff x="3244063" y="1458576"/>
            <a:chExt cx="562585" cy="562585"/>
          </a:xfrm>
        </p:grpSpPr>
        <p:sp>
          <p:nvSpPr>
            <p:cNvPr id="103" name="Rectangle 102"/>
            <p:cNvSpPr/>
            <p:nvPr/>
          </p:nvSpPr>
          <p:spPr>
            <a:xfrm>
              <a:off x="3244063" y="1458576"/>
              <a:ext cx="562585" cy="56258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04" name="&quot;No&quot; Symbol 103"/>
            <p:cNvSpPr/>
            <p:nvPr/>
          </p:nvSpPr>
          <p:spPr>
            <a:xfrm>
              <a:off x="3261763" y="1516139"/>
              <a:ext cx="527185" cy="447458"/>
            </a:xfrm>
            <a:prstGeom prst="noSmoking">
              <a:avLst/>
            </a:prstGeom>
            <a:solidFill>
              <a:srgbClr val="FF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chemeClr val="tx1"/>
                </a:solidFill>
              </a:endParaRPr>
            </a:p>
          </p:txBody>
        </p:sp>
      </p:grpSp>
      <p:grpSp>
        <p:nvGrpSpPr>
          <p:cNvPr id="105" name="Group 104"/>
          <p:cNvGrpSpPr/>
          <p:nvPr/>
        </p:nvGrpSpPr>
        <p:grpSpPr>
          <a:xfrm>
            <a:off x="568869" y="4373825"/>
            <a:ext cx="562585" cy="562585"/>
            <a:chOff x="3767208" y="2886213"/>
            <a:chExt cx="562585" cy="562585"/>
          </a:xfrm>
        </p:grpSpPr>
        <p:sp>
          <p:nvSpPr>
            <p:cNvPr id="106" name="Rectangle 105"/>
            <p:cNvSpPr/>
            <p:nvPr/>
          </p:nvSpPr>
          <p:spPr>
            <a:xfrm>
              <a:off x="3767208" y="2886213"/>
              <a:ext cx="562585" cy="56258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07" name="&quot;No&quot; Symbol 106"/>
            <p:cNvSpPr/>
            <p:nvPr/>
          </p:nvSpPr>
          <p:spPr>
            <a:xfrm>
              <a:off x="3784908" y="2943776"/>
              <a:ext cx="527185" cy="447458"/>
            </a:xfrm>
            <a:prstGeom prst="noSmoking">
              <a:avLst/>
            </a:prstGeom>
            <a:solidFill>
              <a:srgbClr val="FF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chemeClr val="tx1"/>
                </a:solidFill>
              </a:endParaRPr>
            </a:p>
          </p:txBody>
        </p:sp>
      </p:grpSp>
      <p:pic>
        <p:nvPicPr>
          <p:cNvPr id="108" name="Picture 2" descr="http://www.clker.com/cliparts/2/k/n/l/C/Q/transparent-green-checkmark-md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5328" y="4478624"/>
            <a:ext cx="338725" cy="352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9" name="Rectangle 108"/>
          <p:cNvSpPr/>
          <p:nvPr/>
        </p:nvSpPr>
        <p:spPr>
          <a:xfrm>
            <a:off x="3992708" y="4424285"/>
            <a:ext cx="87075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2400" dirty="0" smtClean="0"/>
              <a:t>100</a:t>
            </a:r>
            <a:r>
              <a:rPr lang="en-AU" sz="2400" dirty="0"/>
              <a:t>%</a:t>
            </a:r>
            <a:endParaRPr lang="en-AU" sz="2400" dirty="0"/>
          </a:p>
        </p:txBody>
      </p:sp>
      <p:grpSp>
        <p:nvGrpSpPr>
          <p:cNvPr id="119" name="Group 118"/>
          <p:cNvGrpSpPr/>
          <p:nvPr/>
        </p:nvGrpSpPr>
        <p:grpSpPr>
          <a:xfrm>
            <a:off x="7377044" y="2741333"/>
            <a:ext cx="1331113" cy="562585"/>
            <a:chOff x="7377044" y="3693140"/>
            <a:chExt cx="1331113" cy="562585"/>
          </a:xfrm>
        </p:grpSpPr>
        <p:sp>
          <p:nvSpPr>
            <p:cNvPr id="123" name="TextBox 122"/>
            <p:cNvSpPr txBox="1"/>
            <p:nvPr/>
          </p:nvSpPr>
          <p:spPr>
            <a:xfrm>
              <a:off x="7975264" y="3712822"/>
              <a:ext cx="73289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2800" dirty="0" smtClean="0"/>
                <a:t>$$$</a:t>
              </a:r>
              <a:endParaRPr lang="en-AU" sz="2800" dirty="0"/>
            </a:p>
          </p:txBody>
        </p:sp>
        <p:grpSp>
          <p:nvGrpSpPr>
            <p:cNvPr id="125" name="Group 124"/>
            <p:cNvGrpSpPr/>
            <p:nvPr/>
          </p:nvGrpSpPr>
          <p:grpSpPr>
            <a:xfrm>
              <a:off x="7377044" y="3693140"/>
              <a:ext cx="562585" cy="562585"/>
              <a:chOff x="9279472" y="2261725"/>
              <a:chExt cx="562585" cy="562585"/>
            </a:xfrm>
          </p:grpSpPr>
          <p:sp>
            <p:nvSpPr>
              <p:cNvPr id="126" name="Rectangle 125"/>
              <p:cNvSpPr/>
              <p:nvPr/>
            </p:nvSpPr>
            <p:spPr>
              <a:xfrm>
                <a:off x="9279472" y="2261725"/>
                <a:ext cx="562585" cy="56258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127" name="Picture 10" descr="Fence Wooden Silhouette - Free vector graphic on Pixabay"/>
              <p:cNvPicPr>
                <a:picLocks noChangeAspect="1" noChangeArrowheads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7931" r="65498" b="16646"/>
              <a:stretch/>
            </p:blipFill>
            <p:spPr bwMode="auto">
              <a:xfrm>
                <a:off x="9279472" y="2281556"/>
                <a:ext cx="562585" cy="5334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128" name="Group 127"/>
          <p:cNvGrpSpPr/>
          <p:nvPr/>
        </p:nvGrpSpPr>
        <p:grpSpPr>
          <a:xfrm>
            <a:off x="7377044" y="2053760"/>
            <a:ext cx="1157831" cy="562585"/>
            <a:chOff x="7377044" y="2978219"/>
            <a:chExt cx="1157831" cy="562585"/>
          </a:xfrm>
        </p:grpSpPr>
        <p:sp>
          <p:nvSpPr>
            <p:cNvPr id="129" name="TextBox 128"/>
            <p:cNvSpPr txBox="1"/>
            <p:nvPr/>
          </p:nvSpPr>
          <p:spPr>
            <a:xfrm>
              <a:off x="7984724" y="2997901"/>
              <a:ext cx="55015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2800" dirty="0" smtClean="0"/>
                <a:t>$$</a:t>
              </a:r>
              <a:endParaRPr lang="en-AU" sz="2800" dirty="0"/>
            </a:p>
          </p:txBody>
        </p:sp>
        <p:grpSp>
          <p:nvGrpSpPr>
            <p:cNvPr id="130" name="Group 129"/>
            <p:cNvGrpSpPr/>
            <p:nvPr/>
          </p:nvGrpSpPr>
          <p:grpSpPr>
            <a:xfrm>
              <a:off x="7377044" y="2978219"/>
              <a:ext cx="562585" cy="562585"/>
              <a:chOff x="-2622895" y="613980"/>
              <a:chExt cx="696305" cy="696305"/>
            </a:xfrm>
          </p:grpSpPr>
          <p:sp>
            <p:nvSpPr>
              <p:cNvPr id="134" name="Rectangle 133"/>
              <p:cNvSpPr/>
              <p:nvPr/>
            </p:nvSpPr>
            <p:spPr>
              <a:xfrm>
                <a:off x="-2622895" y="613980"/>
                <a:ext cx="696305" cy="69630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135" name="Picture 8" descr="Sapling Icons - Download Free Vector Icons | Noun Project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2586396" y="650479"/>
                <a:ext cx="623307" cy="62330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136" name="Group 135"/>
          <p:cNvGrpSpPr/>
          <p:nvPr/>
        </p:nvGrpSpPr>
        <p:grpSpPr>
          <a:xfrm>
            <a:off x="7377044" y="1366187"/>
            <a:ext cx="965628" cy="562585"/>
            <a:chOff x="7377044" y="2305987"/>
            <a:chExt cx="965628" cy="562585"/>
          </a:xfrm>
        </p:grpSpPr>
        <p:sp>
          <p:nvSpPr>
            <p:cNvPr id="137" name="TextBox 136"/>
            <p:cNvSpPr txBox="1"/>
            <p:nvPr/>
          </p:nvSpPr>
          <p:spPr>
            <a:xfrm>
              <a:off x="7975264" y="2325669"/>
              <a:ext cx="36740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2800" dirty="0" smtClean="0"/>
                <a:t>$</a:t>
              </a:r>
              <a:endParaRPr lang="en-AU" sz="2800" dirty="0"/>
            </a:p>
          </p:txBody>
        </p:sp>
        <p:grpSp>
          <p:nvGrpSpPr>
            <p:cNvPr id="138" name="Group 137"/>
            <p:cNvGrpSpPr/>
            <p:nvPr/>
          </p:nvGrpSpPr>
          <p:grpSpPr>
            <a:xfrm>
              <a:off x="7377044" y="2305987"/>
              <a:ext cx="562585" cy="562585"/>
              <a:chOff x="-2790412" y="5046269"/>
              <a:chExt cx="696305" cy="696305"/>
            </a:xfrm>
          </p:grpSpPr>
          <p:sp>
            <p:nvSpPr>
              <p:cNvPr id="139" name="Rectangle 138"/>
              <p:cNvSpPr/>
              <p:nvPr/>
            </p:nvSpPr>
            <p:spPr>
              <a:xfrm>
                <a:off x="-2790412" y="5046269"/>
                <a:ext cx="696305" cy="69630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140" name="Picture 4" descr="poison bottle Icon 218413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2790293" y="5046388"/>
                <a:ext cx="696067" cy="69606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141" name="Group 140"/>
          <p:cNvGrpSpPr/>
          <p:nvPr/>
        </p:nvGrpSpPr>
        <p:grpSpPr>
          <a:xfrm>
            <a:off x="7377044" y="3428906"/>
            <a:ext cx="1148371" cy="562585"/>
            <a:chOff x="7377044" y="4368706"/>
            <a:chExt cx="1148371" cy="562585"/>
          </a:xfrm>
        </p:grpSpPr>
        <p:grpSp>
          <p:nvGrpSpPr>
            <p:cNvPr id="142" name="Group 141"/>
            <p:cNvGrpSpPr/>
            <p:nvPr/>
          </p:nvGrpSpPr>
          <p:grpSpPr>
            <a:xfrm>
              <a:off x="7377044" y="4368706"/>
              <a:ext cx="562585" cy="562585"/>
              <a:chOff x="3244063" y="1458576"/>
              <a:chExt cx="562585" cy="562585"/>
            </a:xfrm>
          </p:grpSpPr>
          <p:sp>
            <p:nvSpPr>
              <p:cNvPr id="144" name="Rectangle 143"/>
              <p:cNvSpPr/>
              <p:nvPr/>
            </p:nvSpPr>
            <p:spPr>
              <a:xfrm>
                <a:off x="3244063" y="1458576"/>
                <a:ext cx="562585" cy="56258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145" name="&quot;No&quot; Symbol 144"/>
              <p:cNvSpPr/>
              <p:nvPr/>
            </p:nvSpPr>
            <p:spPr>
              <a:xfrm>
                <a:off x="3261763" y="1516139"/>
                <a:ext cx="527185" cy="447458"/>
              </a:xfrm>
              <a:prstGeom prst="noSmoking">
                <a:avLst/>
              </a:prstGeom>
              <a:solidFill>
                <a:srgbClr val="FF000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43" name="TextBox 142"/>
            <p:cNvSpPr txBox="1"/>
            <p:nvPr/>
          </p:nvSpPr>
          <p:spPr>
            <a:xfrm>
              <a:off x="7975264" y="4404917"/>
              <a:ext cx="55015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2800" dirty="0" smtClean="0"/>
                <a:t>$0</a:t>
              </a:r>
              <a:endParaRPr lang="en-AU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1594982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0" y="3435985"/>
            <a:ext cx="9144000" cy="170751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4073" y="0"/>
            <a:ext cx="8229600" cy="857250"/>
          </a:xfrm>
        </p:spPr>
        <p:txBody>
          <a:bodyPr/>
          <a:lstStyle/>
          <a:p>
            <a:r>
              <a:rPr lang="en-AU" dirty="0" smtClean="0"/>
              <a:t>Acknowledgements</a:t>
            </a:r>
            <a:endParaRPr lang="en-AU" dirty="0"/>
          </a:p>
        </p:txBody>
      </p:sp>
      <p:pic>
        <p:nvPicPr>
          <p:cNvPr id="5" name="Picture 4" descr="Image result for uq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2211" y="3458830"/>
            <a:ext cx="2912191" cy="830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Image result for ceed logo uq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67"/>
          <a:stretch/>
        </p:blipFill>
        <p:spPr bwMode="auto">
          <a:xfrm>
            <a:off x="616765" y="4304065"/>
            <a:ext cx="2812064" cy="831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Image result for nectar logo australia comput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0713" y="4304338"/>
            <a:ext cx="1106523" cy="830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Image result for fct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870" b="20742"/>
          <a:stretch/>
        </p:blipFill>
        <p:spPr bwMode="auto">
          <a:xfrm>
            <a:off x="4180278" y="4304338"/>
            <a:ext cx="2488986" cy="830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Image result for cibio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096" b="29731"/>
          <a:stretch/>
        </p:blipFill>
        <p:spPr bwMode="auto">
          <a:xfrm>
            <a:off x="15982" y="3457249"/>
            <a:ext cx="3576229" cy="833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4402" y="3435985"/>
            <a:ext cx="2639598" cy="87630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85538" y="910282"/>
            <a:ext cx="183572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/>
              <a:t>Adam Marques</a:t>
            </a:r>
          </a:p>
          <a:p>
            <a:r>
              <a:rPr lang="pt-BR" sz="2000" dirty="0"/>
              <a:t>Ana Veríssimo</a:t>
            </a:r>
          </a:p>
          <a:p>
            <a:r>
              <a:rPr lang="pt-BR" sz="2000" dirty="0"/>
              <a:t>Caitlyn Proctor</a:t>
            </a:r>
          </a:p>
          <a:p>
            <a:r>
              <a:rPr lang="pt-BR" sz="2000" dirty="0"/>
              <a:t>Carlo Rondinini</a:t>
            </a:r>
          </a:p>
          <a:p>
            <a:r>
              <a:rPr lang="pt-BR" sz="2000" dirty="0"/>
              <a:t>Cynthia Riginos</a:t>
            </a:r>
          </a:p>
          <a:p>
            <a:r>
              <a:rPr lang="pt-BR" sz="2000" dirty="0"/>
              <a:t>Emma Hudgins</a:t>
            </a:r>
            <a:endParaRPr lang="en-AU" sz="2000" dirty="0"/>
          </a:p>
        </p:txBody>
      </p:sp>
      <p:sp>
        <p:nvSpPr>
          <p:cNvPr id="21" name="TextBox 20"/>
          <p:cNvSpPr txBox="1"/>
          <p:nvPr/>
        </p:nvSpPr>
        <p:spPr>
          <a:xfrm>
            <a:off x="1844983" y="912341"/>
            <a:ext cx="2477538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000" dirty="0"/>
              <a:t>Francesco Ficetola</a:t>
            </a:r>
          </a:p>
          <a:p>
            <a:r>
              <a:rPr lang="en-AU" sz="2000" dirty="0"/>
              <a:t>Graeme Buchanan</a:t>
            </a:r>
          </a:p>
          <a:p>
            <a:r>
              <a:rPr lang="en-AU" sz="2000" dirty="0"/>
              <a:t>Guillermo </a:t>
            </a:r>
            <a:r>
              <a:rPr lang="en-AU" sz="2000" dirty="0" err="1"/>
              <a:t>Velo-Antón</a:t>
            </a:r>
            <a:endParaRPr lang="en-AU" sz="2000" dirty="0"/>
          </a:p>
          <a:p>
            <a:r>
              <a:rPr lang="en-AU" sz="2000" dirty="0"/>
              <a:t>Hugh Possingham</a:t>
            </a:r>
          </a:p>
          <a:p>
            <a:r>
              <a:rPr lang="en-AU" sz="2000" dirty="0" err="1"/>
              <a:t>Iadine</a:t>
            </a:r>
            <a:r>
              <a:rPr lang="en-AU" sz="2000" dirty="0"/>
              <a:t> </a:t>
            </a:r>
            <a:r>
              <a:rPr lang="en-AU" sz="2000" dirty="0" err="1"/>
              <a:t>Chadès</a:t>
            </a:r>
            <a:endParaRPr lang="en-AU" sz="2000" dirty="0"/>
          </a:p>
          <a:p>
            <a:r>
              <a:rPr lang="en-AU" sz="2000" dirty="0" err="1"/>
              <a:t>Íñigo</a:t>
            </a:r>
            <a:r>
              <a:rPr lang="en-AU" sz="2000" dirty="0"/>
              <a:t> </a:t>
            </a:r>
            <a:r>
              <a:rPr lang="en-AU" sz="2000" dirty="0" err="1"/>
              <a:t>Martínez-Solano</a:t>
            </a:r>
            <a:endParaRPr lang="en-AU" sz="2000" dirty="0"/>
          </a:p>
        </p:txBody>
      </p:sp>
      <p:sp>
        <p:nvSpPr>
          <p:cNvPr id="22" name="TextBox 21"/>
          <p:cNvSpPr txBox="1"/>
          <p:nvPr/>
        </p:nvSpPr>
        <p:spPr>
          <a:xfrm>
            <a:off x="4246239" y="912341"/>
            <a:ext cx="286213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000" dirty="0" smtClean="0"/>
              <a:t>Jenny </a:t>
            </a:r>
            <a:r>
              <a:rPr lang="en-AU" sz="2000" dirty="0"/>
              <a:t>McCune</a:t>
            </a:r>
          </a:p>
          <a:p>
            <a:r>
              <a:rPr lang="en-AU" sz="2000" dirty="0"/>
              <a:t>Jonathan Rhodes</a:t>
            </a:r>
          </a:p>
          <a:p>
            <a:r>
              <a:rPr lang="en-AU" sz="2000" dirty="0"/>
              <a:t>Joseph Bennett</a:t>
            </a:r>
          </a:p>
          <a:p>
            <a:r>
              <a:rPr lang="en-AU" sz="2000" dirty="0"/>
              <a:t>Matt Watts</a:t>
            </a:r>
          </a:p>
          <a:p>
            <a:r>
              <a:rPr lang="en-AU" sz="2000" dirty="0"/>
              <a:t>Matthew Strimas-Mackey</a:t>
            </a:r>
          </a:p>
          <a:p>
            <a:r>
              <a:rPr lang="en-AU" sz="2000" dirty="0"/>
              <a:t>Miguel Camacho-Sanchez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032088" y="903790"/>
            <a:ext cx="192597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000" dirty="0"/>
              <a:t>Nina Morell</a:t>
            </a:r>
          </a:p>
          <a:p>
            <a:r>
              <a:rPr lang="en-AU" sz="2000" dirty="0"/>
              <a:t>Peter </a:t>
            </a:r>
            <a:r>
              <a:rPr lang="en-AU" sz="2000" dirty="0" err="1"/>
              <a:t>Arcese</a:t>
            </a:r>
            <a:endParaRPr lang="en-AU" sz="2000" dirty="0"/>
          </a:p>
          <a:p>
            <a:r>
              <a:rPr lang="en-AU" sz="2000" dirty="0"/>
              <a:t>Richard Fuller</a:t>
            </a:r>
          </a:p>
          <a:p>
            <a:r>
              <a:rPr lang="en-AU" sz="2000" dirty="0"/>
              <a:t>Richard Schuster</a:t>
            </a:r>
          </a:p>
          <a:p>
            <a:r>
              <a:rPr lang="en-AU" sz="2000" dirty="0"/>
              <a:t>Silvia </a:t>
            </a:r>
            <a:r>
              <a:rPr lang="en-AU" sz="2000" dirty="0" err="1"/>
              <a:t>Carvalho</a:t>
            </a:r>
            <a:endParaRPr lang="en-AU" sz="2000" dirty="0"/>
          </a:p>
          <a:p>
            <a:r>
              <a:rPr lang="en-AU" sz="2000" dirty="0"/>
              <a:t>Stuart Butchart</a:t>
            </a:r>
          </a:p>
        </p:txBody>
      </p:sp>
    </p:spTree>
    <p:extLst>
      <p:ext uri="{BB962C8B-B14F-4D97-AF65-F5344CB8AC3E}">
        <p14:creationId xmlns:p14="http://schemas.microsoft.com/office/powerpoint/2010/main" val="892909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" y="12270"/>
            <a:ext cx="5069986" cy="857250"/>
          </a:xfrm>
        </p:spPr>
        <p:txBody>
          <a:bodyPr>
            <a:normAutofit/>
          </a:bodyPr>
          <a:lstStyle/>
          <a:p>
            <a:r>
              <a:rPr lang="en-AU" b="1" dirty="0" smtClean="0"/>
              <a:t>Project </a:t>
            </a:r>
            <a:r>
              <a:rPr lang="en-AU" b="1" dirty="0" smtClean="0"/>
              <a:t>prioritization</a:t>
            </a:r>
            <a:endParaRPr lang="en-AU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7213994" y="693731"/>
            <a:ext cx="19376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600" u="sng" dirty="0" smtClean="0"/>
              <a:t>Cost data</a:t>
            </a:r>
            <a:endParaRPr lang="en-AU" sz="3600" u="sng" dirty="0"/>
          </a:p>
        </p:txBody>
      </p:sp>
      <p:sp>
        <p:nvSpPr>
          <p:cNvPr id="21" name="TextBox 20"/>
          <p:cNvSpPr txBox="1"/>
          <p:nvPr/>
        </p:nvSpPr>
        <p:spPr>
          <a:xfrm>
            <a:off x="9942653" y="-734406"/>
            <a:ext cx="1370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Feature data</a:t>
            </a:r>
            <a:endParaRPr lang="en-AU" dirty="0"/>
          </a:p>
        </p:txBody>
      </p:sp>
      <p:sp>
        <p:nvSpPr>
          <p:cNvPr id="22" name="TextBox 21"/>
          <p:cNvSpPr txBox="1"/>
          <p:nvPr/>
        </p:nvSpPr>
        <p:spPr>
          <a:xfrm>
            <a:off x="9942653" y="-180480"/>
            <a:ext cx="23695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 smtClean="0"/>
              <a:t>Phylogenetic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 smtClean="0"/>
              <a:t>Stakeholder weights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5069986" y="1247809"/>
            <a:ext cx="21163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dirty="0" smtClean="0"/>
              <a:t>Persistence (%)</a:t>
            </a:r>
            <a:endParaRPr lang="en-AU" sz="2400" dirty="0"/>
          </a:p>
        </p:txBody>
      </p:sp>
      <p:sp>
        <p:nvSpPr>
          <p:cNvPr id="47" name="TextBox 46"/>
          <p:cNvSpPr txBox="1"/>
          <p:nvPr/>
        </p:nvSpPr>
        <p:spPr>
          <a:xfrm>
            <a:off x="3857254" y="1913328"/>
            <a:ext cx="11416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dirty="0" smtClean="0"/>
              <a:t>Success</a:t>
            </a:r>
            <a:endParaRPr lang="en-AU" sz="2400" dirty="0"/>
          </a:p>
        </p:txBody>
      </p:sp>
      <p:grpSp>
        <p:nvGrpSpPr>
          <p:cNvPr id="49" name="Group 48"/>
          <p:cNvGrpSpPr/>
          <p:nvPr/>
        </p:nvGrpSpPr>
        <p:grpSpPr>
          <a:xfrm>
            <a:off x="1174482" y="1283114"/>
            <a:ext cx="1926379" cy="1024202"/>
            <a:chOff x="1042402" y="1032216"/>
            <a:chExt cx="1926379" cy="1024202"/>
          </a:xfrm>
        </p:grpSpPr>
        <p:sp>
          <p:nvSpPr>
            <p:cNvPr id="33" name="Rectangle 32"/>
            <p:cNvSpPr/>
            <p:nvPr/>
          </p:nvSpPr>
          <p:spPr>
            <a:xfrm>
              <a:off x="2406196" y="1492740"/>
              <a:ext cx="562585" cy="56258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1034" name="Picture 10" descr="Fence Wooden Silhouette - Free vector graphic on Pixabay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931" r="65498" b="16646"/>
            <a:stretch/>
          </p:blipFill>
          <p:spPr bwMode="auto">
            <a:xfrm>
              <a:off x="2406196" y="1512571"/>
              <a:ext cx="562585" cy="533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TextBox 19"/>
            <p:cNvSpPr txBox="1"/>
            <p:nvPr/>
          </p:nvSpPr>
          <p:spPr>
            <a:xfrm>
              <a:off x="1454017" y="1032216"/>
              <a:ext cx="110959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2400" dirty="0" smtClean="0"/>
                <a:t>Actions</a:t>
              </a:r>
              <a:endParaRPr lang="en-AU" sz="2400" dirty="0"/>
            </a:p>
          </p:txBody>
        </p:sp>
        <p:grpSp>
          <p:nvGrpSpPr>
            <p:cNvPr id="26" name="Group 25"/>
            <p:cNvGrpSpPr/>
            <p:nvPr/>
          </p:nvGrpSpPr>
          <p:grpSpPr>
            <a:xfrm>
              <a:off x="1727525" y="1493833"/>
              <a:ext cx="562585" cy="562585"/>
              <a:chOff x="-2622895" y="613980"/>
              <a:chExt cx="696305" cy="696305"/>
            </a:xfrm>
          </p:grpSpPr>
          <p:sp>
            <p:nvSpPr>
              <p:cNvPr id="23" name="Rectangle 22"/>
              <p:cNvSpPr/>
              <p:nvPr/>
            </p:nvSpPr>
            <p:spPr>
              <a:xfrm>
                <a:off x="-2622895" y="613980"/>
                <a:ext cx="696305" cy="69630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1032" name="Picture 8" descr="Sapling Icons - Download Free Vector Icons | Noun Project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2586396" y="650479"/>
                <a:ext cx="623307" cy="62330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7" name="Group 26"/>
            <p:cNvGrpSpPr/>
            <p:nvPr/>
          </p:nvGrpSpPr>
          <p:grpSpPr>
            <a:xfrm>
              <a:off x="1042402" y="1493833"/>
              <a:ext cx="562585" cy="562585"/>
              <a:chOff x="-2790412" y="5046269"/>
              <a:chExt cx="696305" cy="696305"/>
            </a:xfrm>
          </p:grpSpPr>
          <p:sp>
            <p:nvSpPr>
              <p:cNvPr id="32" name="Rectangle 31"/>
              <p:cNvSpPr/>
              <p:nvPr/>
            </p:nvSpPr>
            <p:spPr>
              <a:xfrm>
                <a:off x="-2790412" y="5046269"/>
                <a:ext cx="696305" cy="69630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1028" name="Picture 4" descr="poison bottle Icon 218413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2790293" y="5046388"/>
                <a:ext cx="696067" cy="69606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52" name="TextBox 51"/>
          <p:cNvSpPr txBox="1"/>
          <p:nvPr/>
        </p:nvSpPr>
        <p:spPr>
          <a:xfrm rot="16200000">
            <a:off x="-989928" y="3456721"/>
            <a:ext cx="24018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dirty="0" smtClean="0"/>
              <a:t>Recovery projects</a:t>
            </a:r>
            <a:endParaRPr lang="en-AU" sz="2400" dirty="0"/>
          </a:p>
        </p:txBody>
      </p:sp>
      <p:grpSp>
        <p:nvGrpSpPr>
          <p:cNvPr id="57" name="Group 56"/>
          <p:cNvGrpSpPr>
            <a:grpSpLocks noChangeAspect="1"/>
          </p:cNvGrpSpPr>
          <p:nvPr/>
        </p:nvGrpSpPr>
        <p:grpSpPr>
          <a:xfrm>
            <a:off x="701522" y="2380930"/>
            <a:ext cx="429932" cy="561600"/>
            <a:chOff x="199951" y="2162824"/>
            <a:chExt cx="639368" cy="733591"/>
          </a:xfrm>
        </p:grpSpPr>
        <p:sp>
          <p:nvSpPr>
            <p:cNvPr id="58" name="Rectangle 57"/>
            <p:cNvSpPr/>
            <p:nvPr/>
          </p:nvSpPr>
          <p:spPr>
            <a:xfrm>
              <a:off x="199951" y="2162824"/>
              <a:ext cx="639368" cy="733591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59" name="Picture 5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9951" y="2253830"/>
              <a:ext cx="639368" cy="542757"/>
            </a:xfrm>
            <a:prstGeom prst="rect">
              <a:avLst/>
            </a:prstGeom>
          </p:spPr>
        </p:pic>
      </p:grpSp>
      <p:sp>
        <p:nvSpPr>
          <p:cNvPr id="54" name="TextBox 53"/>
          <p:cNvSpPr txBox="1"/>
          <p:nvPr/>
        </p:nvSpPr>
        <p:spPr>
          <a:xfrm>
            <a:off x="4070453" y="2430898"/>
            <a:ext cx="7152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dirty="0" smtClean="0"/>
              <a:t>90%</a:t>
            </a:r>
            <a:endParaRPr lang="en-AU" sz="2400" dirty="0"/>
          </a:p>
        </p:txBody>
      </p:sp>
      <p:grpSp>
        <p:nvGrpSpPr>
          <p:cNvPr id="60" name="Group 59"/>
          <p:cNvGrpSpPr>
            <a:grpSpLocks noChangeAspect="1"/>
          </p:cNvGrpSpPr>
          <p:nvPr/>
        </p:nvGrpSpPr>
        <p:grpSpPr>
          <a:xfrm>
            <a:off x="502910" y="3045228"/>
            <a:ext cx="628544" cy="561600"/>
            <a:chOff x="185870" y="2964248"/>
            <a:chExt cx="667530" cy="596434"/>
          </a:xfrm>
        </p:grpSpPr>
        <p:sp>
          <p:nvSpPr>
            <p:cNvPr id="61" name="Rectangle 60"/>
            <p:cNvSpPr/>
            <p:nvPr/>
          </p:nvSpPr>
          <p:spPr>
            <a:xfrm>
              <a:off x="185870" y="2964248"/>
              <a:ext cx="667530" cy="59643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62" name="Picture 61"/>
            <p:cNvPicPr>
              <a:picLocks noChangeAspect="1"/>
            </p:cNvPicPr>
            <p:nvPr/>
          </p:nvPicPr>
          <p:blipFill>
            <a:blip r:embed="rId6" cstate="print">
              <a:duotone>
                <a:prstClr val="black"/>
                <a:schemeClr val="tx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2263" y="2964248"/>
              <a:ext cx="577336" cy="596434"/>
            </a:xfrm>
            <a:prstGeom prst="rect">
              <a:avLst/>
            </a:prstGeom>
          </p:spPr>
        </p:pic>
      </p:grpSp>
      <p:pic>
        <p:nvPicPr>
          <p:cNvPr id="73" name="Picture 2" descr="http://www.clker.com/cliparts/2/k/n/l/C/Q/transparent-green-checkmark-md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5861" y="3149535"/>
            <a:ext cx="338725" cy="352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8" name="TextBox 77"/>
          <p:cNvSpPr txBox="1"/>
          <p:nvPr/>
        </p:nvSpPr>
        <p:spPr>
          <a:xfrm>
            <a:off x="4070453" y="3095196"/>
            <a:ext cx="7152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dirty="0" smtClean="0"/>
              <a:t>20%</a:t>
            </a:r>
            <a:endParaRPr lang="en-AU" sz="2400" dirty="0"/>
          </a:p>
        </p:txBody>
      </p:sp>
      <p:grpSp>
        <p:nvGrpSpPr>
          <p:cNvPr id="63" name="Group 62"/>
          <p:cNvGrpSpPr>
            <a:grpSpLocks noChangeAspect="1"/>
          </p:cNvGrpSpPr>
          <p:nvPr/>
        </p:nvGrpSpPr>
        <p:grpSpPr>
          <a:xfrm>
            <a:off x="569854" y="3709526"/>
            <a:ext cx="561600" cy="561600"/>
            <a:chOff x="4908376" y="1516788"/>
            <a:chExt cx="658422" cy="658422"/>
          </a:xfrm>
        </p:grpSpPr>
        <p:sp>
          <p:nvSpPr>
            <p:cNvPr id="64" name="Rectangle 63"/>
            <p:cNvSpPr/>
            <p:nvPr/>
          </p:nvSpPr>
          <p:spPr>
            <a:xfrm>
              <a:off x="4908376" y="1516790"/>
              <a:ext cx="658422" cy="65842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65" name="Picture 64"/>
            <p:cNvPicPr>
              <a:picLocks noChangeAspect="1"/>
            </p:cNvPicPr>
            <p:nvPr/>
          </p:nvPicPr>
          <p:blipFill>
            <a:blip r:embed="rId8" cstate="print">
              <a:duotone>
                <a:prstClr val="black"/>
                <a:schemeClr val="tx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08378" y="1516788"/>
              <a:ext cx="658420" cy="658420"/>
            </a:xfrm>
            <a:prstGeom prst="rect">
              <a:avLst/>
            </a:prstGeom>
          </p:spPr>
        </p:pic>
      </p:grpSp>
      <p:sp>
        <p:nvSpPr>
          <p:cNvPr id="79" name="TextBox 78"/>
          <p:cNvSpPr txBox="1"/>
          <p:nvPr/>
        </p:nvSpPr>
        <p:spPr>
          <a:xfrm>
            <a:off x="4070453" y="3759494"/>
            <a:ext cx="7152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dirty="0"/>
              <a:t>5</a:t>
            </a:r>
            <a:r>
              <a:rPr lang="en-AU" sz="2400" dirty="0" smtClean="0"/>
              <a:t>0%</a:t>
            </a:r>
            <a:endParaRPr lang="en-AU" sz="2400" dirty="0"/>
          </a:p>
        </p:txBody>
      </p:sp>
      <p:grpSp>
        <p:nvGrpSpPr>
          <p:cNvPr id="122" name="Group 121"/>
          <p:cNvGrpSpPr/>
          <p:nvPr/>
        </p:nvGrpSpPr>
        <p:grpSpPr>
          <a:xfrm>
            <a:off x="5136379" y="1716227"/>
            <a:ext cx="583814" cy="1130169"/>
            <a:chOff x="5136379" y="1716227"/>
            <a:chExt cx="583814" cy="1130169"/>
          </a:xfrm>
        </p:grpSpPr>
        <p:grpSp>
          <p:nvGrpSpPr>
            <p:cNvPr id="36" name="Group 35"/>
            <p:cNvGrpSpPr>
              <a:grpSpLocks noChangeAspect="1"/>
            </p:cNvGrpSpPr>
            <p:nvPr/>
          </p:nvGrpSpPr>
          <p:grpSpPr>
            <a:xfrm>
              <a:off x="5213320" y="1716227"/>
              <a:ext cx="429932" cy="561600"/>
              <a:chOff x="199951" y="2162824"/>
              <a:chExt cx="639368" cy="733591"/>
            </a:xfrm>
          </p:grpSpPr>
          <p:sp>
            <p:nvSpPr>
              <p:cNvPr id="11" name="Rectangle 10"/>
              <p:cNvSpPr/>
              <p:nvPr/>
            </p:nvSpPr>
            <p:spPr>
              <a:xfrm>
                <a:off x="199951" y="2162824"/>
                <a:ext cx="639368" cy="733591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b="1"/>
              </a:p>
            </p:txBody>
          </p:sp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9951" y="2253830"/>
                <a:ext cx="639368" cy="542757"/>
              </a:xfrm>
              <a:prstGeom prst="rect">
                <a:avLst/>
              </a:prstGeom>
            </p:spPr>
          </p:pic>
        </p:grpSp>
        <p:sp>
          <p:nvSpPr>
            <p:cNvPr id="66" name="TextBox 65"/>
            <p:cNvSpPr txBox="1"/>
            <p:nvPr/>
          </p:nvSpPr>
          <p:spPr>
            <a:xfrm>
              <a:off x="5136379" y="2477064"/>
              <a:ext cx="5838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 smtClean="0"/>
                <a:t>95%</a:t>
              </a:r>
              <a:endParaRPr lang="en-AU" dirty="0"/>
            </a:p>
          </p:txBody>
        </p:sp>
      </p:grpSp>
      <p:grpSp>
        <p:nvGrpSpPr>
          <p:cNvPr id="121" name="Group 120"/>
          <p:cNvGrpSpPr/>
          <p:nvPr/>
        </p:nvGrpSpPr>
        <p:grpSpPr>
          <a:xfrm>
            <a:off x="5776450" y="1712850"/>
            <a:ext cx="628544" cy="1797844"/>
            <a:chOff x="5711966" y="1712850"/>
            <a:chExt cx="628544" cy="1797844"/>
          </a:xfrm>
        </p:grpSpPr>
        <p:grpSp>
          <p:nvGrpSpPr>
            <p:cNvPr id="37" name="Group 36"/>
            <p:cNvGrpSpPr>
              <a:grpSpLocks noChangeAspect="1"/>
            </p:cNvGrpSpPr>
            <p:nvPr/>
          </p:nvGrpSpPr>
          <p:grpSpPr>
            <a:xfrm>
              <a:off x="5711966" y="1712850"/>
              <a:ext cx="628544" cy="561600"/>
              <a:chOff x="185870" y="2964248"/>
              <a:chExt cx="667530" cy="596434"/>
            </a:xfrm>
          </p:grpSpPr>
          <p:sp>
            <p:nvSpPr>
              <p:cNvPr id="17" name="Rectangle 16"/>
              <p:cNvSpPr/>
              <p:nvPr/>
            </p:nvSpPr>
            <p:spPr>
              <a:xfrm>
                <a:off x="185870" y="2964248"/>
                <a:ext cx="667530" cy="596434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b="1"/>
              </a:p>
            </p:txBody>
          </p:sp>
          <p:pic>
            <p:nvPicPr>
              <p:cNvPr id="18" name="Picture 17"/>
              <p:cNvPicPr>
                <a:picLocks noChangeAspect="1"/>
              </p:cNvPicPr>
              <p:nvPr/>
            </p:nvPicPr>
            <p:blipFill>
              <a:blip r:embed="rId6" cstate="print">
                <a:duotone>
                  <a:prstClr val="black"/>
                  <a:schemeClr val="tx1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2263" y="2964248"/>
                <a:ext cx="577336" cy="596434"/>
              </a:xfrm>
              <a:prstGeom prst="rect">
                <a:avLst/>
              </a:prstGeom>
            </p:spPr>
          </p:pic>
        </p:grpSp>
        <p:sp>
          <p:nvSpPr>
            <p:cNvPr id="82" name="TextBox 81"/>
            <p:cNvSpPr txBox="1"/>
            <p:nvPr/>
          </p:nvSpPr>
          <p:spPr>
            <a:xfrm>
              <a:off x="5734331" y="3141362"/>
              <a:ext cx="5838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 smtClean="0"/>
                <a:t>10%</a:t>
              </a:r>
              <a:endParaRPr lang="en-AU" dirty="0"/>
            </a:p>
          </p:txBody>
        </p:sp>
      </p:grpSp>
      <p:grpSp>
        <p:nvGrpSpPr>
          <p:cNvPr id="120" name="Group 119"/>
          <p:cNvGrpSpPr/>
          <p:nvPr/>
        </p:nvGrpSpPr>
        <p:grpSpPr>
          <a:xfrm>
            <a:off x="6461250" y="1712850"/>
            <a:ext cx="583814" cy="2462142"/>
            <a:chOff x="6461250" y="1712850"/>
            <a:chExt cx="583814" cy="2462142"/>
          </a:xfrm>
        </p:grpSpPr>
        <p:grpSp>
          <p:nvGrpSpPr>
            <p:cNvPr id="41" name="Group 40"/>
            <p:cNvGrpSpPr>
              <a:grpSpLocks noChangeAspect="1"/>
            </p:cNvGrpSpPr>
            <p:nvPr/>
          </p:nvGrpSpPr>
          <p:grpSpPr>
            <a:xfrm>
              <a:off x="6472357" y="1712850"/>
              <a:ext cx="561600" cy="561600"/>
              <a:chOff x="4908376" y="1516788"/>
              <a:chExt cx="658422" cy="658422"/>
            </a:xfrm>
          </p:grpSpPr>
          <p:sp>
            <p:nvSpPr>
              <p:cNvPr id="9" name="Rectangle 8"/>
              <p:cNvSpPr/>
              <p:nvPr/>
            </p:nvSpPr>
            <p:spPr>
              <a:xfrm>
                <a:off x="4908376" y="1516790"/>
                <a:ext cx="658422" cy="65842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b="1"/>
              </a:p>
            </p:txBody>
          </p:sp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8" cstate="print">
                <a:duotone>
                  <a:prstClr val="black"/>
                  <a:schemeClr val="tx1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08378" y="1516788"/>
                <a:ext cx="658420" cy="658420"/>
              </a:xfrm>
              <a:prstGeom prst="rect">
                <a:avLst/>
              </a:prstGeom>
            </p:spPr>
          </p:pic>
        </p:grpSp>
        <p:sp>
          <p:nvSpPr>
            <p:cNvPr id="83" name="TextBox 82"/>
            <p:cNvSpPr txBox="1"/>
            <p:nvPr/>
          </p:nvSpPr>
          <p:spPr>
            <a:xfrm>
              <a:off x="6461250" y="3805660"/>
              <a:ext cx="5838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/>
                <a:t>7</a:t>
              </a:r>
              <a:r>
                <a:rPr lang="en-AU" dirty="0" smtClean="0"/>
                <a:t>0%</a:t>
              </a:r>
              <a:endParaRPr lang="en-AU" dirty="0"/>
            </a:p>
          </p:txBody>
        </p:sp>
      </p:grpSp>
      <p:cxnSp>
        <p:nvCxnSpPr>
          <p:cNvPr id="68" name="Straight Connector 67"/>
          <p:cNvCxnSpPr/>
          <p:nvPr/>
        </p:nvCxnSpPr>
        <p:spPr>
          <a:xfrm>
            <a:off x="7182661" y="650445"/>
            <a:ext cx="0" cy="4399075"/>
          </a:xfrm>
          <a:prstGeom prst="line">
            <a:avLst/>
          </a:prstGeom>
          <a:ln w="476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/>
          <p:cNvCxnSpPr/>
          <p:nvPr/>
        </p:nvCxnSpPr>
        <p:spPr>
          <a:xfrm>
            <a:off x="1131454" y="2993560"/>
            <a:ext cx="5913610" cy="0"/>
          </a:xfrm>
          <a:prstGeom prst="line">
            <a:avLst/>
          </a:prstGeom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/>
          <p:cNvCxnSpPr/>
          <p:nvPr/>
        </p:nvCxnSpPr>
        <p:spPr>
          <a:xfrm>
            <a:off x="1174482" y="3665246"/>
            <a:ext cx="5913610" cy="0"/>
          </a:xfrm>
          <a:prstGeom prst="line">
            <a:avLst/>
          </a:prstGeom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/>
          <p:cNvCxnSpPr/>
          <p:nvPr/>
        </p:nvCxnSpPr>
        <p:spPr>
          <a:xfrm>
            <a:off x="1174482" y="4331283"/>
            <a:ext cx="5913610" cy="0"/>
          </a:xfrm>
          <a:prstGeom prst="line">
            <a:avLst/>
          </a:prstGeom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TextBox 132"/>
          <p:cNvSpPr txBox="1"/>
          <p:nvPr/>
        </p:nvSpPr>
        <p:spPr>
          <a:xfrm>
            <a:off x="89107" y="740400"/>
            <a:ext cx="24419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600" u="sng" dirty="0" smtClean="0"/>
              <a:t>Project data</a:t>
            </a:r>
            <a:endParaRPr lang="en-AU" sz="3600" u="sng" dirty="0"/>
          </a:p>
        </p:txBody>
      </p:sp>
      <p:pic>
        <p:nvPicPr>
          <p:cNvPr id="88" name="Picture 2" descr="http://www.clker.com/cliparts/2/k/n/l/C/Q/transparent-green-checkmark-md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183" y="3813831"/>
            <a:ext cx="338725" cy="352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" name="Picture 2" descr="http://www.clker.com/cliparts/2/k/n/l/C/Q/transparent-green-checkmark-md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182" y="2484599"/>
            <a:ext cx="338725" cy="352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" name="Picture 2" descr="http://www.clker.com/cliparts/2/k/n/l/C/Q/transparent-green-checkmark-md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1637" y="3813833"/>
            <a:ext cx="338725" cy="352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2" name="Group 101"/>
          <p:cNvGrpSpPr/>
          <p:nvPr/>
        </p:nvGrpSpPr>
        <p:grpSpPr>
          <a:xfrm>
            <a:off x="3223399" y="1743638"/>
            <a:ext cx="562585" cy="562585"/>
            <a:chOff x="3244063" y="1458576"/>
            <a:chExt cx="562585" cy="562585"/>
          </a:xfrm>
        </p:grpSpPr>
        <p:sp>
          <p:nvSpPr>
            <p:cNvPr id="103" name="Rectangle 102"/>
            <p:cNvSpPr/>
            <p:nvPr/>
          </p:nvSpPr>
          <p:spPr>
            <a:xfrm>
              <a:off x="3244063" y="1458576"/>
              <a:ext cx="562585" cy="56258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04" name="&quot;No&quot; Symbol 103"/>
            <p:cNvSpPr/>
            <p:nvPr/>
          </p:nvSpPr>
          <p:spPr>
            <a:xfrm>
              <a:off x="3261763" y="1516139"/>
              <a:ext cx="527185" cy="447458"/>
            </a:xfrm>
            <a:prstGeom prst="noSmoking">
              <a:avLst/>
            </a:prstGeom>
            <a:solidFill>
              <a:srgbClr val="FF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chemeClr val="tx1"/>
                </a:solidFill>
              </a:endParaRPr>
            </a:p>
          </p:txBody>
        </p:sp>
      </p:grpSp>
      <p:grpSp>
        <p:nvGrpSpPr>
          <p:cNvPr id="105" name="Group 104"/>
          <p:cNvGrpSpPr/>
          <p:nvPr/>
        </p:nvGrpSpPr>
        <p:grpSpPr>
          <a:xfrm>
            <a:off x="568869" y="4373825"/>
            <a:ext cx="562585" cy="562585"/>
            <a:chOff x="3767208" y="2886213"/>
            <a:chExt cx="562585" cy="562585"/>
          </a:xfrm>
        </p:grpSpPr>
        <p:sp>
          <p:nvSpPr>
            <p:cNvPr id="106" name="Rectangle 105"/>
            <p:cNvSpPr/>
            <p:nvPr/>
          </p:nvSpPr>
          <p:spPr>
            <a:xfrm>
              <a:off x="3767208" y="2886213"/>
              <a:ext cx="562585" cy="56258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07" name="&quot;No&quot; Symbol 106"/>
            <p:cNvSpPr/>
            <p:nvPr/>
          </p:nvSpPr>
          <p:spPr>
            <a:xfrm>
              <a:off x="3784908" y="2943776"/>
              <a:ext cx="527185" cy="447458"/>
            </a:xfrm>
            <a:prstGeom prst="noSmoking">
              <a:avLst/>
            </a:prstGeom>
            <a:solidFill>
              <a:srgbClr val="FF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chemeClr val="tx1"/>
                </a:solidFill>
              </a:endParaRPr>
            </a:p>
          </p:txBody>
        </p:sp>
      </p:grpSp>
      <p:pic>
        <p:nvPicPr>
          <p:cNvPr id="108" name="Picture 2" descr="http://www.clker.com/cliparts/2/k/n/l/C/Q/transparent-green-checkmark-md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5328" y="4478624"/>
            <a:ext cx="338725" cy="352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9" name="Rectangle 108"/>
          <p:cNvSpPr/>
          <p:nvPr/>
        </p:nvSpPr>
        <p:spPr>
          <a:xfrm>
            <a:off x="3992708" y="4424285"/>
            <a:ext cx="87075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2400" dirty="0" smtClean="0"/>
              <a:t>100</a:t>
            </a:r>
            <a:r>
              <a:rPr lang="en-AU" sz="2400" dirty="0"/>
              <a:t>%</a:t>
            </a:r>
            <a:endParaRPr lang="en-AU" sz="2400" dirty="0"/>
          </a:p>
        </p:txBody>
      </p:sp>
      <p:sp>
        <p:nvSpPr>
          <p:cNvPr id="110" name="TextBox 109"/>
          <p:cNvSpPr txBox="1"/>
          <p:nvPr/>
        </p:nvSpPr>
        <p:spPr>
          <a:xfrm>
            <a:off x="5136379" y="4470451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40%</a:t>
            </a:r>
            <a:endParaRPr lang="en-AU" dirty="0"/>
          </a:p>
        </p:txBody>
      </p:sp>
      <p:sp>
        <p:nvSpPr>
          <p:cNvPr id="111" name="TextBox 110"/>
          <p:cNvSpPr txBox="1"/>
          <p:nvPr/>
        </p:nvSpPr>
        <p:spPr>
          <a:xfrm>
            <a:off x="5857325" y="4470451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9</a:t>
            </a:r>
            <a:r>
              <a:rPr lang="en-AU" dirty="0" smtClean="0"/>
              <a:t>%</a:t>
            </a:r>
            <a:endParaRPr lang="en-AU" dirty="0"/>
          </a:p>
        </p:txBody>
      </p:sp>
      <p:sp>
        <p:nvSpPr>
          <p:cNvPr id="112" name="TextBox 111"/>
          <p:cNvSpPr txBox="1"/>
          <p:nvPr/>
        </p:nvSpPr>
        <p:spPr>
          <a:xfrm>
            <a:off x="6461250" y="4470451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65%</a:t>
            </a:r>
            <a:endParaRPr lang="en-AU" dirty="0"/>
          </a:p>
        </p:txBody>
      </p:sp>
      <p:grpSp>
        <p:nvGrpSpPr>
          <p:cNvPr id="119" name="Group 118"/>
          <p:cNvGrpSpPr/>
          <p:nvPr/>
        </p:nvGrpSpPr>
        <p:grpSpPr>
          <a:xfrm>
            <a:off x="7377044" y="2741333"/>
            <a:ext cx="1696598" cy="562585"/>
            <a:chOff x="7377044" y="3693140"/>
            <a:chExt cx="1696598" cy="562585"/>
          </a:xfrm>
        </p:grpSpPr>
        <p:sp>
          <p:nvSpPr>
            <p:cNvPr id="123" name="TextBox 122"/>
            <p:cNvSpPr txBox="1"/>
            <p:nvPr/>
          </p:nvSpPr>
          <p:spPr>
            <a:xfrm>
              <a:off x="7975264" y="3712822"/>
              <a:ext cx="109837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2800" dirty="0" smtClean="0"/>
                <a:t>$$$$$</a:t>
              </a:r>
              <a:endParaRPr lang="en-AU" sz="2800" dirty="0"/>
            </a:p>
          </p:txBody>
        </p:sp>
        <p:grpSp>
          <p:nvGrpSpPr>
            <p:cNvPr id="125" name="Group 124"/>
            <p:cNvGrpSpPr/>
            <p:nvPr/>
          </p:nvGrpSpPr>
          <p:grpSpPr>
            <a:xfrm>
              <a:off x="7377044" y="3693140"/>
              <a:ext cx="562585" cy="562585"/>
              <a:chOff x="9279472" y="2261725"/>
              <a:chExt cx="562585" cy="562585"/>
            </a:xfrm>
          </p:grpSpPr>
          <p:sp>
            <p:nvSpPr>
              <p:cNvPr id="126" name="Rectangle 125"/>
              <p:cNvSpPr/>
              <p:nvPr/>
            </p:nvSpPr>
            <p:spPr>
              <a:xfrm>
                <a:off x="9279472" y="2261725"/>
                <a:ext cx="562585" cy="56258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127" name="Picture 10" descr="Fence Wooden Silhouette - Free vector graphic on Pixabay"/>
              <p:cNvPicPr>
                <a:picLocks noChangeAspect="1" noChangeArrowheads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7931" r="65498" b="16646"/>
              <a:stretch/>
            </p:blipFill>
            <p:spPr bwMode="auto">
              <a:xfrm>
                <a:off x="9279472" y="2281556"/>
                <a:ext cx="562585" cy="5334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128" name="Group 127"/>
          <p:cNvGrpSpPr/>
          <p:nvPr/>
        </p:nvGrpSpPr>
        <p:grpSpPr>
          <a:xfrm>
            <a:off x="7377044" y="2053760"/>
            <a:ext cx="1157831" cy="562585"/>
            <a:chOff x="7377044" y="2978219"/>
            <a:chExt cx="1157831" cy="562585"/>
          </a:xfrm>
        </p:grpSpPr>
        <p:sp>
          <p:nvSpPr>
            <p:cNvPr id="129" name="TextBox 128"/>
            <p:cNvSpPr txBox="1"/>
            <p:nvPr/>
          </p:nvSpPr>
          <p:spPr>
            <a:xfrm>
              <a:off x="7984724" y="2997901"/>
              <a:ext cx="55015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2800" dirty="0" smtClean="0"/>
                <a:t>$$</a:t>
              </a:r>
              <a:endParaRPr lang="en-AU" sz="2800" dirty="0"/>
            </a:p>
          </p:txBody>
        </p:sp>
        <p:grpSp>
          <p:nvGrpSpPr>
            <p:cNvPr id="130" name="Group 129"/>
            <p:cNvGrpSpPr/>
            <p:nvPr/>
          </p:nvGrpSpPr>
          <p:grpSpPr>
            <a:xfrm>
              <a:off x="7377044" y="2978219"/>
              <a:ext cx="562585" cy="562585"/>
              <a:chOff x="-2622895" y="613980"/>
              <a:chExt cx="696305" cy="696305"/>
            </a:xfrm>
          </p:grpSpPr>
          <p:sp>
            <p:nvSpPr>
              <p:cNvPr id="134" name="Rectangle 133"/>
              <p:cNvSpPr/>
              <p:nvPr/>
            </p:nvSpPr>
            <p:spPr>
              <a:xfrm>
                <a:off x="-2622895" y="613980"/>
                <a:ext cx="696305" cy="69630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135" name="Picture 8" descr="Sapling Icons - Download Free Vector Icons | Noun Project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2586396" y="650479"/>
                <a:ext cx="623307" cy="62330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136" name="Group 135"/>
          <p:cNvGrpSpPr/>
          <p:nvPr/>
        </p:nvGrpSpPr>
        <p:grpSpPr>
          <a:xfrm>
            <a:off x="7377044" y="1366187"/>
            <a:ext cx="965628" cy="562585"/>
            <a:chOff x="7377044" y="2305987"/>
            <a:chExt cx="965628" cy="562585"/>
          </a:xfrm>
        </p:grpSpPr>
        <p:sp>
          <p:nvSpPr>
            <p:cNvPr id="137" name="TextBox 136"/>
            <p:cNvSpPr txBox="1"/>
            <p:nvPr/>
          </p:nvSpPr>
          <p:spPr>
            <a:xfrm>
              <a:off x="7975264" y="2325669"/>
              <a:ext cx="36740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2800" dirty="0" smtClean="0"/>
                <a:t>$</a:t>
              </a:r>
              <a:endParaRPr lang="en-AU" sz="2800" dirty="0"/>
            </a:p>
          </p:txBody>
        </p:sp>
        <p:grpSp>
          <p:nvGrpSpPr>
            <p:cNvPr id="138" name="Group 137"/>
            <p:cNvGrpSpPr/>
            <p:nvPr/>
          </p:nvGrpSpPr>
          <p:grpSpPr>
            <a:xfrm>
              <a:off x="7377044" y="2305987"/>
              <a:ext cx="562585" cy="562585"/>
              <a:chOff x="-2790412" y="5046269"/>
              <a:chExt cx="696305" cy="696305"/>
            </a:xfrm>
          </p:grpSpPr>
          <p:sp>
            <p:nvSpPr>
              <p:cNvPr id="139" name="Rectangle 138"/>
              <p:cNvSpPr/>
              <p:nvPr/>
            </p:nvSpPr>
            <p:spPr>
              <a:xfrm>
                <a:off x="-2790412" y="5046269"/>
                <a:ext cx="696305" cy="69630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140" name="Picture 4" descr="poison bottle Icon 218413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2790293" y="5046388"/>
                <a:ext cx="696067" cy="69606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141" name="Group 140"/>
          <p:cNvGrpSpPr/>
          <p:nvPr/>
        </p:nvGrpSpPr>
        <p:grpSpPr>
          <a:xfrm>
            <a:off x="7377044" y="3428906"/>
            <a:ext cx="1148371" cy="562585"/>
            <a:chOff x="7377044" y="4368706"/>
            <a:chExt cx="1148371" cy="562585"/>
          </a:xfrm>
        </p:grpSpPr>
        <p:grpSp>
          <p:nvGrpSpPr>
            <p:cNvPr id="142" name="Group 141"/>
            <p:cNvGrpSpPr/>
            <p:nvPr/>
          </p:nvGrpSpPr>
          <p:grpSpPr>
            <a:xfrm>
              <a:off x="7377044" y="4368706"/>
              <a:ext cx="562585" cy="562585"/>
              <a:chOff x="3244063" y="1458576"/>
              <a:chExt cx="562585" cy="562585"/>
            </a:xfrm>
          </p:grpSpPr>
          <p:sp>
            <p:nvSpPr>
              <p:cNvPr id="144" name="Rectangle 143"/>
              <p:cNvSpPr/>
              <p:nvPr/>
            </p:nvSpPr>
            <p:spPr>
              <a:xfrm>
                <a:off x="3244063" y="1458576"/>
                <a:ext cx="562585" cy="56258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145" name="&quot;No&quot; Symbol 144"/>
              <p:cNvSpPr/>
              <p:nvPr/>
            </p:nvSpPr>
            <p:spPr>
              <a:xfrm>
                <a:off x="3261763" y="1516139"/>
                <a:ext cx="527185" cy="447458"/>
              </a:xfrm>
              <a:prstGeom prst="noSmoking">
                <a:avLst/>
              </a:prstGeom>
              <a:solidFill>
                <a:srgbClr val="FF000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43" name="TextBox 142"/>
            <p:cNvSpPr txBox="1"/>
            <p:nvPr/>
          </p:nvSpPr>
          <p:spPr>
            <a:xfrm>
              <a:off x="7975264" y="4404917"/>
              <a:ext cx="55015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2800" dirty="0" smtClean="0"/>
                <a:t>$0</a:t>
              </a:r>
              <a:endParaRPr lang="en-AU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2907793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" y="12270"/>
            <a:ext cx="5069986" cy="857250"/>
          </a:xfrm>
        </p:spPr>
        <p:txBody>
          <a:bodyPr>
            <a:normAutofit/>
          </a:bodyPr>
          <a:lstStyle/>
          <a:p>
            <a:r>
              <a:rPr lang="en-AU" b="1" dirty="0" smtClean="0"/>
              <a:t>Project </a:t>
            </a:r>
            <a:r>
              <a:rPr lang="en-AU" b="1" dirty="0" smtClean="0"/>
              <a:t>prioritization</a:t>
            </a:r>
            <a:endParaRPr lang="en-AU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7213994" y="693731"/>
            <a:ext cx="19376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600" u="sng" dirty="0" smtClean="0"/>
              <a:t>Cost data</a:t>
            </a:r>
            <a:endParaRPr lang="en-AU" sz="3600" u="sng" dirty="0"/>
          </a:p>
        </p:txBody>
      </p:sp>
      <p:sp>
        <p:nvSpPr>
          <p:cNvPr id="21" name="TextBox 20"/>
          <p:cNvSpPr txBox="1"/>
          <p:nvPr/>
        </p:nvSpPr>
        <p:spPr>
          <a:xfrm>
            <a:off x="9942653" y="-734406"/>
            <a:ext cx="1370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Feature data</a:t>
            </a:r>
            <a:endParaRPr lang="en-AU" dirty="0"/>
          </a:p>
        </p:txBody>
      </p:sp>
      <p:sp>
        <p:nvSpPr>
          <p:cNvPr id="22" name="TextBox 21"/>
          <p:cNvSpPr txBox="1"/>
          <p:nvPr/>
        </p:nvSpPr>
        <p:spPr>
          <a:xfrm>
            <a:off x="9942653" y="-180480"/>
            <a:ext cx="23695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 smtClean="0"/>
              <a:t>Phylogenetic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 smtClean="0"/>
              <a:t>Stakeholder weights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5069986" y="1247809"/>
            <a:ext cx="21163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dirty="0" smtClean="0"/>
              <a:t>Persistence (%)</a:t>
            </a:r>
            <a:endParaRPr lang="en-AU" sz="2400" dirty="0"/>
          </a:p>
        </p:txBody>
      </p:sp>
      <p:sp>
        <p:nvSpPr>
          <p:cNvPr id="47" name="TextBox 46"/>
          <p:cNvSpPr txBox="1"/>
          <p:nvPr/>
        </p:nvSpPr>
        <p:spPr>
          <a:xfrm>
            <a:off x="3857254" y="1913328"/>
            <a:ext cx="11416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dirty="0" smtClean="0"/>
              <a:t>Success</a:t>
            </a:r>
            <a:endParaRPr lang="en-AU" sz="2400" dirty="0"/>
          </a:p>
        </p:txBody>
      </p:sp>
      <p:grpSp>
        <p:nvGrpSpPr>
          <p:cNvPr id="49" name="Group 48"/>
          <p:cNvGrpSpPr/>
          <p:nvPr/>
        </p:nvGrpSpPr>
        <p:grpSpPr>
          <a:xfrm>
            <a:off x="1174482" y="1283114"/>
            <a:ext cx="2611502" cy="1024202"/>
            <a:chOff x="1042402" y="1032216"/>
            <a:chExt cx="2611502" cy="1024202"/>
          </a:xfrm>
        </p:grpSpPr>
        <p:sp>
          <p:nvSpPr>
            <p:cNvPr id="33" name="Rectangle 32"/>
            <p:cNvSpPr/>
            <p:nvPr/>
          </p:nvSpPr>
          <p:spPr>
            <a:xfrm>
              <a:off x="2406196" y="1492740"/>
              <a:ext cx="562585" cy="56258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1034" name="Picture 10" descr="Fence Wooden Silhouette - Free vector graphic on Pixabay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931" r="65498" b="16646"/>
            <a:stretch/>
          </p:blipFill>
          <p:spPr bwMode="auto">
            <a:xfrm>
              <a:off x="2406196" y="1512571"/>
              <a:ext cx="562585" cy="533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TextBox 19"/>
            <p:cNvSpPr txBox="1"/>
            <p:nvPr/>
          </p:nvSpPr>
          <p:spPr>
            <a:xfrm>
              <a:off x="1454017" y="1032216"/>
              <a:ext cx="110959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2400" dirty="0" smtClean="0"/>
                <a:t>Actions</a:t>
              </a:r>
              <a:endParaRPr lang="en-AU" sz="2400" dirty="0"/>
            </a:p>
          </p:txBody>
        </p:sp>
        <p:grpSp>
          <p:nvGrpSpPr>
            <p:cNvPr id="26" name="Group 25"/>
            <p:cNvGrpSpPr/>
            <p:nvPr/>
          </p:nvGrpSpPr>
          <p:grpSpPr>
            <a:xfrm>
              <a:off x="1727525" y="1493833"/>
              <a:ext cx="562585" cy="562585"/>
              <a:chOff x="-2622895" y="613980"/>
              <a:chExt cx="696305" cy="696305"/>
            </a:xfrm>
          </p:grpSpPr>
          <p:sp>
            <p:nvSpPr>
              <p:cNvPr id="23" name="Rectangle 22"/>
              <p:cNvSpPr/>
              <p:nvPr/>
            </p:nvSpPr>
            <p:spPr>
              <a:xfrm>
                <a:off x="-2622895" y="613980"/>
                <a:ext cx="696305" cy="69630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1032" name="Picture 8" descr="Sapling Icons - Download Free Vector Icons | Noun Project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2586396" y="650479"/>
                <a:ext cx="623307" cy="62330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7" name="Group 26"/>
            <p:cNvGrpSpPr/>
            <p:nvPr/>
          </p:nvGrpSpPr>
          <p:grpSpPr>
            <a:xfrm>
              <a:off x="1042402" y="1493833"/>
              <a:ext cx="562585" cy="562585"/>
              <a:chOff x="-2790412" y="5046269"/>
              <a:chExt cx="696305" cy="696305"/>
            </a:xfrm>
          </p:grpSpPr>
          <p:sp>
            <p:nvSpPr>
              <p:cNvPr id="32" name="Rectangle 31"/>
              <p:cNvSpPr/>
              <p:nvPr/>
            </p:nvSpPr>
            <p:spPr>
              <a:xfrm>
                <a:off x="-2790412" y="5046269"/>
                <a:ext cx="696305" cy="69630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1028" name="Picture 4" descr="poison bottle Icon 218413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2790293" y="5046388"/>
                <a:ext cx="696067" cy="69606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48" name="Group 47"/>
            <p:cNvGrpSpPr/>
            <p:nvPr/>
          </p:nvGrpSpPr>
          <p:grpSpPr>
            <a:xfrm>
              <a:off x="3091319" y="1492740"/>
              <a:ext cx="562585" cy="562585"/>
              <a:chOff x="3244063" y="1458576"/>
              <a:chExt cx="562585" cy="562585"/>
            </a:xfrm>
          </p:grpSpPr>
          <p:sp>
            <p:nvSpPr>
              <p:cNvPr id="55" name="Rectangle 54"/>
              <p:cNvSpPr/>
              <p:nvPr/>
            </p:nvSpPr>
            <p:spPr>
              <a:xfrm>
                <a:off x="3244063" y="1458576"/>
                <a:ext cx="562585" cy="56258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45" name="&quot;No&quot; Symbol 44"/>
              <p:cNvSpPr/>
              <p:nvPr/>
            </p:nvSpPr>
            <p:spPr>
              <a:xfrm>
                <a:off x="3261763" y="1516139"/>
                <a:ext cx="527185" cy="447458"/>
              </a:xfrm>
              <a:prstGeom prst="noSmoking">
                <a:avLst/>
              </a:prstGeom>
              <a:solidFill>
                <a:srgbClr val="FF000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52" name="TextBox 51"/>
          <p:cNvSpPr txBox="1"/>
          <p:nvPr/>
        </p:nvSpPr>
        <p:spPr>
          <a:xfrm rot="16200000">
            <a:off x="-989928" y="3456721"/>
            <a:ext cx="24018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dirty="0" smtClean="0"/>
              <a:t>Recovery projects</a:t>
            </a:r>
            <a:endParaRPr lang="en-AU" sz="2400" dirty="0"/>
          </a:p>
        </p:txBody>
      </p:sp>
      <p:grpSp>
        <p:nvGrpSpPr>
          <p:cNvPr id="57" name="Group 56"/>
          <p:cNvGrpSpPr>
            <a:grpSpLocks noChangeAspect="1"/>
          </p:cNvGrpSpPr>
          <p:nvPr/>
        </p:nvGrpSpPr>
        <p:grpSpPr>
          <a:xfrm>
            <a:off x="701522" y="2380930"/>
            <a:ext cx="429932" cy="561600"/>
            <a:chOff x="199951" y="2162824"/>
            <a:chExt cx="639368" cy="733591"/>
          </a:xfrm>
        </p:grpSpPr>
        <p:sp>
          <p:nvSpPr>
            <p:cNvPr id="58" name="Rectangle 57"/>
            <p:cNvSpPr/>
            <p:nvPr/>
          </p:nvSpPr>
          <p:spPr>
            <a:xfrm>
              <a:off x="199951" y="2162824"/>
              <a:ext cx="639368" cy="733591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59" name="Picture 5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9951" y="2253830"/>
              <a:ext cx="639368" cy="542757"/>
            </a:xfrm>
            <a:prstGeom prst="rect">
              <a:avLst/>
            </a:prstGeom>
          </p:spPr>
        </p:pic>
      </p:grpSp>
      <p:sp>
        <p:nvSpPr>
          <p:cNvPr id="54" name="TextBox 53"/>
          <p:cNvSpPr txBox="1"/>
          <p:nvPr/>
        </p:nvSpPr>
        <p:spPr>
          <a:xfrm>
            <a:off x="4070453" y="2430898"/>
            <a:ext cx="7152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dirty="0" smtClean="0"/>
              <a:t>90%</a:t>
            </a:r>
            <a:endParaRPr lang="en-AU" sz="2400" dirty="0"/>
          </a:p>
        </p:txBody>
      </p:sp>
      <p:grpSp>
        <p:nvGrpSpPr>
          <p:cNvPr id="60" name="Group 59"/>
          <p:cNvGrpSpPr>
            <a:grpSpLocks noChangeAspect="1"/>
          </p:cNvGrpSpPr>
          <p:nvPr/>
        </p:nvGrpSpPr>
        <p:grpSpPr>
          <a:xfrm>
            <a:off x="502910" y="3045228"/>
            <a:ext cx="628544" cy="561600"/>
            <a:chOff x="185870" y="2964248"/>
            <a:chExt cx="667530" cy="596434"/>
          </a:xfrm>
        </p:grpSpPr>
        <p:sp>
          <p:nvSpPr>
            <p:cNvPr id="61" name="Rectangle 60"/>
            <p:cNvSpPr/>
            <p:nvPr/>
          </p:nvSpPr>
          <p:spPr>
            <a:xfrm>
              <a:off x="185870" y="2964248"/>
              <a:ext cx="667530" cy="59643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62" name="Picture 61"/>
            <p:cNvPicPr>
              <a:picLocks noChangeAspect="1"/>
            </p:cNvPicPr>
            <p:nvPr/>
          </p:nvPicPr>
          <p:blipFill>
            <a:blip r:embed="rId6" cstate="print">
              <a:duotone>
                <a:prstClr val="black"/>
                <a:schemeClr val="tx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2263" y="2964248"/>
              <a:ext cx="577336" cy="596434"/>
            </a:xfrm>
            <a:prstGeom prst="rect">
              <a:avLst/>
            </a:prstGeom>
          </p:spPr>
        </p:pic>
      </p:grpSp>
      <p:pic>
        <p:nvPicPr>
          <p:cNvPr id="73" name="Picture 2" descr="http://www.clker.com/cliparts/2/k/n/l/C/Q/transparent-green-checkmark-md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5861" y="3149535"/>
            <a:ext cx="338725" cy="352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8" name="TextBox 77"/>
          <p:cNvSpPr txBox="1"/>
          <p:nvPr/>
        </p:nvSpPr>
        <p:spPr>
          <a:xfrm>
            <a:off x="4070453" y="3095196"/>
            <a:ext cx="7152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dirty="0" smtClean="0"/>
              <a:t>20%</a:t>
            </a:r>
            <a:endParaRPr lang="en-AU" sz="2400" dirty="0"/>
          </a:p>
        </p:txBody>
      </p:sp>
      <p:grpSp>
        <p:nvGrpSpPr>
          <p:cNvPr id="63" name="Group 62"/>
          <p:cNvGrpSpPr>
            <a:grpSpLocks noChangeAspect="1"/>
          </p:cNvGrpSpPr>
          <p:nvPr/>
        </p:nvGrpSpPr>
        <p:grpSpPr>
          <a:xfrm>
            <a:off x="569854" y="3709526"/>
            <a:ext cx="561600" cy="561600"/>
            <a:chOff x="4908376" y="1516788"/>
            <a:chExt cx="658422" cy="658422"/>
          </a:xfrm>
        </p:grpSpPr>
        <p:sp>
          <p:nvSpPr>
            <p:cNvPr id="64" name="Rectangle 63"/>
            <p:cNvSpPr/>
            <p:nvPr/>
          </p:nvSpPr>
          <p:spPr>
            <a:xfrm>
              <a:off x="4908376" y="1516790"/>
              <a:ext cx="658422" cy="65842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65" name="Picture 64"/>
            <p:cNvPicPr>
              <a:picLocks noChangeAspect="1"/>
            </p:cNvPicPr>
            <p:nvPr/>
          </p:nvPicPr>
          <p:blipFill>
            <a:blip r:embed="rId8" cstate="print">
              <a:duotone>
                <a:prstClr val="black"/>
                <a:schemeClr val="tx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08378" y="1516788"/>
              <a:ext cx="658420" cy="658420"/>
            </a:xfrm>
            <a:prstGeom prst="rect">
              <a:avLst/>
            </a:prstGeom>
          </p:spPr>
        </p:pic>
      </p:grpSp>
      <p:sp>
        <p:nvSpPr>
          <p:cNvPr id="79" name="TextBox 78"/>
          <p:cNvSpPr txBox="1"/>
          <p:nvPr/>
        </p:nvSpPr>
        <p:spPr>
          <a:xfrm>
            <a:off x="4070453" y="3759494"/>
            <a:ext cx="7152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dirty="0"/>
              <a:t>5</a:t>
            </a:r>
            <a:r>
              <a:rPr lang="en-AU" sz="2400" dirty="0" smtClean="0"/>
              <a:t>0%</a:t>
            </a:r>
            <a:endParaRPr lang="en-AU" sz="2400" dirty="0"/>
          </a:p>
        </p:txBody>
      </p:sp>
      <p:grpSp>
        <p:nvGrpSpPr>
          <p:cNvPr id="53" name="Group 52"/>
          <p:cNvGrpSpPr/>
          <p:nvPr/>
        </p:nvGrpSpPr>
        <p:grpSpPr>
          <a:xfrm>
            <a:off x="568869" y="4373825"/>
            <a:ext cx="562585" cy="562585"/>
            <a:chOff x="3767208" y="2886213"/>
            <a:chExt cx="562585" cy="562585"/>
          </a:xfrm>
        </p:grpSpPr>
        <p:sp>
          <p:nvSpPr>
            <p:cNvPr id="69" name="Rectangle 68"/>
            <p:cNvSpPr/>
            <p:nvPr/>
          </p:nvSpPr>
          <p:spPr>
            <a:xfrm>
              <a:off x="3767208" y="2886213"/>
              <a:ext cx="562585" cy="56258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70" name="&quot;No&quot; Symbol 69"/>
            <p:cNvSpPr/>
            <p:nvPr/>
          </p:nvSpPr>
          <p:spPr>
            <a:xfrm>
              <a:off x="3784908" y="2943776"/>
              <a:ext cx="527185" cy="447458"/>
            </a:xfrm>
            <a:prstGeom prst="noSmoking">
              <a:avLst/>
            </a:prstGeom>
            <a:solidFill>
              <a:srgbClr val="FF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chemeClr val="tx1"/>
                </a:solidFill>
              </a:endParaRPr>
            </a:p>
          </p:txBody>
        </p:sp>
      </p:grpSp>
      <p:pic>
        <p:nvPicPr>
          <p:cNvPr id="76" name="Picture 2" descr="http://www.clker.com/cliparts/2/k/n/l/C/Q/transparent-green-checkmark-md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5328" y="4478624"/>
            <a:ext cx="338725" cy="352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Rectangle 55"/>
          <p:cNvSpPr/>
          <p:nvPr/>
        </p:nvSpPr>
        <p:spPr>
          <a:xfrm>
            <a:off x="3992708" y="4424285"/>
            <a:ext cx="87075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2400" dirty="0" smtClean="0"/>
              <a:t>100</a:t>
            </a:r>
            <a:r>
              <a:rPr lang="en-AU" sz="2400" dirty="0"/>
              <a:t>%</a:t>
            </a:r>
            <a:endParaRPr lang="en-AU" sz="2400" dirty="0"/>
          </a:p>
        </p:txBody>
      </p:sp>
      <p:grpSp>
        <p:nvGrpSpPr>
          <p:cNvPr id="122" name="Group 121"/>
          <p:cNvGrpSpPr/>
          <p:nvPr/>
        </p:nvGrpSpPr>
        <p:grpSpPr>
          <a:xfrm>
            <a:off x="5136379" y="1716227"/>
            <a:ext cx="583814" cy="3123556"/>
            <a:chOff x="5136379" y="1716227"/>
            <a:chExt cx="583814" cy="3123556"/>
          </a:xfrm>
        </p:grpSpPr>
        <p:grpSp>
          <p:nvGrpSpPr>
            <p:cNvPr id="36" name="Group 35"/>
            <p:cNvGrpSpPr>
              <a:grpSpLocks noChangeAspect="1"/>
            </p:cNvGrpSpPr>
            <p:nvPr/>
          </p:nvGrpSpPr>
          <p:grpSpPr>
            <a:xfrm>
              <a:off x="5213320" y="1716227"/>
              <a:ext cx="429932" cy="561600"/>
              <a:chOff x="199951" y="2162824"/>
              <a:chExt cx="639368" cy="733591"/>
            </a:xfrm>
          </p:grpSpPr>
          <p:sp>
            <p:nvSpPr>
              <p:cNvPr id="11" name="Rectangle 10"/>
              <p:cNvSpPr/>
              <p:nvPr/>
            </p:nvSpPr>
            <p:spPr>
              <a:xfrm>
                <a:off x="199951" y="2162824"/>
                <a:ext cx="639368" cy="733591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b="1"/>
              </a:p>
            </p:txBody>
          </p:sp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9951" y="2253830"/>
                <a:ext cx="639368" cy="542757"/>
              </a:xfrm>
              <a:prstGeom prst="rect">
                <a:avLst/>
              </a:prstGeom>
            </p:spPr>
          </p:pic>
        </p:grpSp>
        <p:sp>
          <p:nvSpPr>
            <p:cNvPr id="66" name="TextBox 65"/>
            <p:cNvSpPr txBox="1"/>
            <p:nvPr/>
          </p:nvSpPr>
          <p:spPr>
            <a:xfrm>
              <a:off x="5136379" y="2477064"/>
              <a:ext cx="5838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 smtClean="0"/>
                <a:t>95%</a:t>
              </a:r>
              <a:endParaRPr lang="en-AU" dirty="0"/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5136379" y="4470451"/>
              <a:ext cx="5838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 smtClean="0"/>
                <a:t>40%</a:t>
              </a:r>
              <a:endParaRPr lang="en-AU" dirty="0"/>
            </a:p>
          </p:txBody>
        </p:sp>
      </p:grpSp>
      <p:grpSp>
        <p:nvGrpSpPr>
          <p:cNvPr id="121" name="Group 120"/>
          <p:cNvGrpSpPr/>
          <p:nvPr/>
        </p:nvGrpSpPr>
        <p:grpSpPr>
          <a:xfrm>
            <a:off x="5776450" y="1712850"/>
            <a:ext cx="628544" cy="3126933"/>
            <a:chOff x="5711966" y="1712850"/>
            <a:chExt cx="628544" cy="3126933"/>
          </a:xfrm>
        </p:grpSpPr>
        <p:grpSp>
          <p:nvGrpSpPr>
            <p:cNvPr id="37" name="Group 36"/>
            <p:cNvGrpSpPr>
              <a:grpSpLocks noChangeAspect="1"/>
            </p:cNvGrpSpPr>
            <p:nvPr/>
          </p:nvGrpSpPr>
          <p:grpSpPr>
            <a:xfrm>
              <a:off x="5711966" y="1712850"/>
              <a:ext cx="628544" cy="561600"/>
              <a:chOff x="185870" y="2964248"/>
              <a:chExt cx="667530" cy="596434"/>
            </a:xfrm>
          </p:grpSpPr>
          <p:sp>
            <p:nvSpPr>
              <p:cNvPr id="17" name="Rectangle 16"/>
              <p:cNvSpPr/>
              <p:nvPr/>
            </p:nvSpPr>
            <p:spPr>
              <a:xfrm>
                <a:off x="185870" y="2964248"/>
                <a:ext cx="667530" cy="596434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b="1"/>
              </a:p>
            </p:txBody>
          </p:sp>
          <p:pic>
            <p:nvPicPr>
              <p:cNvPr id="18" name="Picture 17"/>
              <p:cNvPicPr>
                <a:picLocks noChangeAspect="1"/>
              </p:cNvPicPr>
              <p:nvPr/>
            </p:nvPicPr>
            <p:blipFill>
              <a:blip r:embed="rId6" cstate="print">
                <a:duotone>
                  <a:prstClr val="black"/>
                  <a:schemeClr val="tx1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2263" y="2964248"/>
                <a:ext cx="577336" cy="596434"/>
              </a:xfrm>
              <a:prstGeom prst="rect">
                <a:avLst/>
              </a:prstGeom>
            </p:spPr>
          </p:pic>
        </p:grpSp>
        <p:sp>
          <p:nvSpPr>
            <p:cNvPr id="82" name="TextBox 81"/>
            <p:cNvSpPr txBox="1"/>
            <p:nvPr/>
          </p:nvSpPr>
          <p:spPr>
            <a:xfrm>
              <a:off x="5734331" y="3141362"/>
              <a:ext cx="5838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 smtClean="0"/>
                <a:t>10%</a:t>
              </a:r>
              <a:endParaRPr lang="en-AU" dirty="0"/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5792841" y="4470451"/>
              <a:ext cx="4667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/>
                <a:t>9</a:t>
              </a:r>
              <a:r>
                <a:rPr lang="en-AU" dirty="0" smtClean="0"/>
                <a:t>%</a:t>
              </a:r>
              <a:endParaRPr lang="en-AU" dirty="0"/>
            </a:p>
          </p:txBody>
        </p:sp>
      </p:grpSp>
      <p:grpSp>
        <p:nvGrpSpPr>
          <p:cNvPr id="120" name="Group 119"/>
          <p:cNvGrpSpPr/>
          <p:nvPr/>
        </p:nvGrpSpPr>
        <p:grpSpPr>
          <a:xfrm>
            <a:off x="6461250" y="1712850"/>
            <a:ext cx="583814" cy="3126933"/>
            <a:chOff x="6461250" y="1712850"/>
            <a:chExt cx="583814" cy="3126933"/>
          </a:xfrm>
        </p:grpSpPr>
        <p:grpSp>
          <p:nvGrpSpPr>
            <p:cNvPr id="41" name="Group 40"/>
            <p:cNvGrpSpPr>
              <a:grpSpLocks noChangeAspect="1"/>
            </p:cNvGrpSpPr>
            <p:nvPr/>
          </p:nvGrpSpPr>
          <p:grpSpPr>
            <a:xfrm>
              <a:off x="6472357" y="1712850"/>
              <a:ext cx="561600" cy="561600"/>
              <a:chOff x="4908376" y="1516788"/>
              <a:chExt cx="658422" cy="658422"/>
            </a:xfrm>
          </p:grpSpPr>
          <p:sp>
            <p:nvSpPr>
              <p:cNvPr id="9" name="Rectangle 8"/>
              <p:cNvSpPr/>
              <p:nvPr/>
            </p:nvSpPr>
            <p:spPr>
              <a:xfrm>
                <a:off x="4908376" y="1516790"/>
                <a:ext cx="658422" cy="65842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b="1"/>
              </a:p>
            </p:txBody>
          </p:sp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8" cstate="print">
                <a:duotone>
                  <a:prstClr val="black"/>
                  <a:schemeClr val="tx1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08378" y="1516788"/>
                <a:ext cx="658420" cy="658420"/>
              </a:xfrm>
              <a:prstGeom prst="rect">
                <a:avLst/>
              </a:prstGeom>
            </p:spPr>
          </p:pic>
        </p:grpSp>
        <p:sp>
          <p:nvSpPr>
            <p:cNvPr id="83" name="TextBox 82"/>
            <p:cNvSpPr txBox="1"/>
            <p:nvPr/>
          </p:nvSpPr>
          <p:spPr>
            <a:xfrm>
              <a:off x="6461250" y="3805660"/>
              <a:ext cx="5838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/>
                <a:t>7</a:t>
              </a:r>
              <a:r>
                <a:rPr lang="en-AU" dirty="0" smtClean="0"/>
                <a:t>0%</a:t>
              </a:r>
              <a:endParaRPr lang="en-AU" dirty="0"/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6461250" y="4470451"/>
              <a:ext cx="5838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 smtClean="0"/>
                <a:t>65%</a:t>
              </a:r>
              <a:endParaRPr lang="en-AU" dirty="0"/>
            </a:p>
          </p:txBody>
        </p:sp>
      </p:grpSp>
      <p:cxnSp>
        <p:nvCxnSpPr>
          <p:cNvPr id="68" name="Straight Connector 67"/>
          <p:cNvCxnSpPr/>
          <p:nvPr/>
        </p:nvCxnSpPr>
        <p:spPr>
          <a:xfrm>
            <a:off x="7182661" y="650445"/>
            <a:ext cx="0" cy="4399075"/>
          </a:xfrm>
          <a:prstGeom prst="line">
            <a:avLst/>
          </a:prstGeom>
          <a:ln w="476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/>
          <p:cNvCxnSpPr/>
          <p:nvPr/>
        </p:nvCxnSpPr>
        <p:spPr>
          <a:xfrm>
            <a:off x="1131454" y="2993560"/>
            <a:ext cx="5913610" cy="0"/>
          </a:xfrm>
          <a:prstGeom prst="line">
            <a:avLst/>
          </a:prstGeom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/>
          <p:cNvCxnSpPr/>
          <p:nvPr/>
        </p:nvCxnSpPr>
        <p:spPr>
          <a:xfrm>
            <a:off x="1174482" y="3665246"/>
            <a:ext cx="5913610" cy="0"/>
          </a:xfrm>
          <a:prstGeom prst="line">
            <a:avLst/>
          </a:prstGeom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/>
          <p:cNvCxnSpPr/>
          <p:nvPr/>
        </p:nvCxnSpPr>
        <p:spPr>
          <a:xfrm>
            <a:off x="1174482" y="4331283"/>
            <a:ext cx="5913610" cy="0"/>
          </a:xfrm>
          <a:prstGeom prst="line">
            <a:avLst/>
          </a:prstGeom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TextBox 132"/>
          <p:cNvSpPr txBox="1"/>
          <p:nvPr/>
        </p:nvSpPr>
        <p:spPr>
          <a:xfrm>
            <a:off x="89107" y="740400"/>
            <a:ext cx="24419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600" u="sng" dirty="0" smtClean="0"/>
              <a:t>Project data</a:t>
            </a:r>
            <a:endParaRPr lang="en-AU" sz="3600" u="sng" dirty="0"/>
          </a:p>
        </p:txBody>
      </p:sp>
      <p:sp>
        <p:nvSpPr>
          <p:cNvPr id="2" name="Oval 1"/>
          <p:cNvSpPr/>
          <p:nvPr/>
        </p:nvSpPr>
        <p:spPr>
          <a:xfrm>
            <a:off x="533571" y="2311104"/>
            <a:ext cx="776851" cy="734123"/>
          </a:xfrm>
          <a:prstGeom prst="ellipse">
            <a:avLst/>
          </a:prstGeom>
          <a:noFill/>
          <a:ln w="57150">
            <a:solidFill>
              <a:srgbClr val="FFFF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8" name="Oval 87"/>
          <p:cNvSpPr/>
          <p:nvPr/>
        </p:nvSpPr>
        <p:spPr>
          <a:xfrm>
            <a:off x="396134" y="3592437"/>
            <a:ext cx="842096" cy="795779"/>
          </a:xfrm>
          <a:prstGeom prst="ellipse">
            <a:avLst/>
          </a:prstGeom>
          <a:noFill/>
          <a:ln w="57150">
            <a:solidFill>
              <a:srgbClr val="FFFF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89" name="Picture 2" descr="http://www.clker.com/cliparts/2/k/n/l/C/Q/transparent-green-checkmark-md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183" y="3813831"/>
            <a:ext cx="338725" cy="352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" name="Picture 2" descr="http://www.clker.com/cliparts/2/k/n/l/C/Q/transparent-green-checkmark-md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182" y="2484599"/>
            <a:ext cx="338725" cy="352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" name="Picture 2" descr="http://www.clker.com/cliparts/2/k/n/l/C/Q/transparent-green-checkmark-md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1637" y="3813833"/>
            <a:ext cx="338725" cy="352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3" name="Group 102"/>
          <p:cNvGrpSpPr/>
          <p:nvPr/>
        </p:nvGrpSpPr>
        <p:grpSpPr>
          <a:xfrm>
            <a:off x="7377044" y="2741333"/>
            <a:ext cx="1331113" cy="562585"/>
            <a:chOff x="7377044" y="3693140"/>
            <a:chExt cx="1331113" cy="562585"/>
          </a:xfrm>
        </p:grpSpPr>
        <p:sp>
          <p:nvSpPr>
            <p:cNvPr id="104" name="TextBox 103"/>
            <p:cNvSpPr txBox="1"/>
            <p:nvPr/>
          </p:nvSpPr>
          <p:spPr>
            <a:xfrm>
              <a:off x="7975264" y="3712822"/>
              <a:ext cx="73289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2800" dirty="0" smtClean="0"/>
                <a:t>$$$</a:t>
              </a:r>
              <a:endParaRPr lang="en-AU" sz="2800" dirty="0"/>
            </a:p>
          </p:txBody>
        </p:sp>
        <p:grpSp>
          <p:nvGrpSpPr>
            <p:cNvPr id="105" name="Group 104"/>
            <p:cNvGrpSpPr/>
            <p:nvPr/>
          </p:nvGrpSpPr>
          <p:grpSpPr>
            <a:xfrm>
              <a:off x="7377044" y="3693140"/>
              <a:ext cx="562585" cy="562585"/>
              <a:chOff x="9279472" y="2261725"/>
              <a:chExt cx="562585" cy="562585"/>
            </a:xfrm>
          </p:grpSpPr>
          <p:sp>
            <p:nvSpPr>
              <p:cNvPr id="106" name="Rectangle 105"/>
              <p:cNvSpPr/>
              <p:nvPr/>
            </p:nvSpPr>
            <p:spPr>
              <a:xfrm>
                <a:off x="9279472" y="2261725"/>
                <a:ext cx="562585" cy="56258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107" name="Picture 10" descr="Fence Wooden Silhouette - Free vector graphic on Pixabay"/>
              <p:cNvPicPr>
                <a:picLocks noChangeAspect="1" noChangeArrowheads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7931" r="65498" b="16646"/>
              <a:stretch/>
            </p:blipFill>
            <p:spPr bwMode="auto">
              <a:xfrm>
                <a:off x="9279472" y="2281556"/>
                <a:ext cx="562585" cy="5334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108" name="Group 107"/>
          <p:cNvGrpSpPr/>
          <p:nvPr/>
        </p:nvGrpSpPr>
        <p:grpSpPr>
          <a:xfrm>
            <a:off x="7377044" y="2053760"/>
            <a:ext cx="1157831" cy="562585"/>
            <a:chOff x="7377044" y="2978219"/>
            <a:chExt cx="1157831" cy="562585"/>
          </a:xfrm>
        </p:grpSpPr>
        <p:sp>
          <p:nvSpPr>
            <p:cNvPr id="109" name="TextBox 108"/>
            <p:cNvSpPr txBox="1"/>
            <p:nvPr/>
          </p:nvSpPr>
          <p:spPr>
            <a:xfrm>
              <a:off x="7984724" y="2997901"/>
              <a:ext cx="55015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2800" dirty="0" smtClean="0"/>
                <a:t>$$</a:t>
              </a:r>
              <a:endParaRPr lang="en-AU" sz="2800" dirty="0"/>
            </a:p>
          </p:txBody>
        </p:sp>
        <p:grpSp>
          <p:nvGrpSpPr>
            <p:cNvPr id="110" name="Group 109"/>
            <p:cNvGrpSpPr/>
            <p:nvPr/>
          </p:nvGrpSpPr>
          <p:grpSpPr>
            <a:xfrm>
              <a:off x="7377044" y="2978219"/>
              <a:ext cx="562585" cy="562585"/>
              <a:chOff x="-2622895" y="613980"/>
              <a:chExt cx="696305" cy="696305"/>
            </a:xfrm>
          </p:grpSpPr>
          <p:sp>
            <p:nvSpPr>
              <p:cNvPr id="111" name="Rectangle 110"/>
              <p:cNvSpPr/>
              <p:nvPr/>
            </p:nvSpPr>
            <p:spPr>
              <a:xfrm>
                <a:off x="-2622895" y="613980"/>
                <a:ext cx="696305" cy="69630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112" name="Picture 8" descr="Sapling Icons - Download Free Vector Icons | Noun Project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2586396" y="650479"/>
                <a:ext cx="623307" cy="62330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113" name="Group 112"/>
          <p:cNvGrpSpPr/>
          <p:nvPr/>
        </p:nvGrpSpPr>
        <p:grpSpPr>
          <a:xfrm>
            <a:off x="7377044" y="1366187"/>
            <a:ext cx="965628" cy="562585"/>
            <a:chOff x="7377044" y="2305987"/>
            <a:chExt cx="965628" cy="562585"/>
          </a:xfrm>
        </p:grpSpPr>
        <p:sp>
          <p:nvSpPr>
            <p:cNvPr id="114" name="TextBox 113"/>
            <p:cNvSpPr txBox="1"/>
            <p:nvPr/>
          </p:nvSpPr>
          <p:spPr>
            <a:xfrm>
              <a:off x="7975264" y="2325669"/>
              <a:ext cx="36740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2800" dirty="0" smtClean="0"/>
                <a:t>$</a:t>
              </a:r>
              <a:endParaRPr lang="en-AU" sz="2800" dirty="0"/>
            </a:p>
          </p:txBody>
        </p:sp>
        <p:grpSp>
          <p:nvGrpSpPr>
            <p:cNvPr id="115" name="Group 114"/>
            <p:cNvGrpSpPr/>
            <p:nvPr/>
          </p:nvGrpSpPr>
          <p:grpSpPr>
            <a:xfrm>
              <a:off x="7377044" y="2305987"/>
              <a:ext cx="562585" cy="562585"/>
              <a:chOff x="-2790412" y="5046269"/>
              <a:chExt cx="696305" cy="696305"/>
            </a:xfrm>
          </p:grpSpPr>
          <p:sp>
            <p:nvSpPr>
              <p:cNvPr id="117" name="Rectangle 116"/>
              <p:cNvSpPr/>
              <p:nvPr/>
            </p:nvSpPr>
            <p:spPr>
              <a:xfrm>
                <a:off x="-2790412" y="5046269"/>
                <a:ext cx="696305" cy="69630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118" name="Picture 4" descr="poison bottle Icon 218413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2790293" y="5046388"/>
                <a:ext cx="696067" cy="69606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119" name="Group 118"/>
          <p:cNvGrpSpPr/>
          <p:nvPr/>
        </p:nvGrpSpPr>
        <p:grpSpPr>
          <a:xfrm>
            <a:off x="7377044" y="3428906"/>
            <a:ext cx="1148371" cy="562585"/>
            <a:chOff x="7377044" y="4368706"/>
            <a:chExt cx="1148371" cy="562585"/>
          </a:xfrm>
        </p:grpSpPr>
        <p:grpSp>
          <p:nvGrpSpPr>
            <p:cNvPr id="123" name="Group 122"/>
            <p:cNvGrpSpPr/>
            <p:nvPr/>
          </p:nvGrpSpPr>
          <p:grpSpPr>
            <a:xfrm>
              <a:off x="7377044" y="4368706"/>
              <a:ext cx="562585" cy="562585"/>
              <a:chOff x="3244063" y="1458576"/>
              <a:chExt cx="562585" cy="562585"/>
            </a:xfrm>
          </p:grpSpPr>
          <p:sp>
            <p:nvSpPr>
              <p:cNvPr id="126" name="Rectangle 125"/>
              <p:cNvSpPr/>
              <p:nvPr/>
            </p:nvSpPr>
            <p:spPr>
              <a:xfrm>
                <a:off x="3244063" y="1458576"/>
                <a:ext cx="562585" cy="56258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127" name="&quot;No&quot; Symbol 126"/>
              <p:cNvSpPr/>
              <p:nvPr/>
            </p:nvSpPr>
            <p:spPr>
              <a:xfrm>
                <a:off x="3261763" y="1516139"/>
                <a:ext cx="527185" cy="447458"/>
              </a:xfrm>
              <a:prstGeom prst="noSmoking">
                <a:avLst/>
              </a:prstGeom>
              <a:solidFill>
                <a:srgbClr val="FF000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25" name="TextBox 124"/>
            <p:cNvSpPr txBox="1"/>
            <p:nvPr/>
          </p:nvSpPr>
          <p:spPr>
            <a:xfrm>
              <a:off x="7975264" y="4404917"/>
              <a:ext cx="55015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2800" dirty="0" smtClean="0"/>
                <a:t>$0</a:t>
              </a:r>
              <a:endParaRPr lang="en-AU" sz="2800" dirty="0"/>
            </a:p>
          </p:txBody>
        </p:sp>
      </p:grpSp>
      <p:sp>
        <p:nvSpPr>
          <p:cNvPr id="128" name="Oval 127"/>
          <p:cNvSpPr/>
          <p:nvPr/>
        </p:nvSpPr>
        <p:spPr>
          <a:xfrm>
            <a:off x="449245" y="4277647"/>
            <a:ext cx="842096" cy="795779"/>
          </a:xfrm>
          <a:prstGeom prst="ellipse">
            <a:avLst/>
          </a:prstGeom>
          <a:noFill/>
          <a:ln w="57150">
            <a:solidFill>
              <a:srgbClr val="FFFF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TextBox 3"/>
          <p:cNvSpPr txBox="1"/>
          <p:nvPr/>
        </p:nvSpPr>
        <p:spPr>
          <a:xfrm>
            <a:off x="7176104" y="4262430"/>
            <a:ext cx="12201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u="sng" dirty="0" smtClean="0"/>
              <a:t>Budget</a:t>
            </a:r>
            <a:endParaRPr lang="en-AU" sz="2800" u="sng" dirty="0"/>
          </a:p>
        </p:txBody>
      </p:sp>
      <p:sp>
        <p:nvSpPr>
          <p:cNvPr id="129" name="TextBox 128"/>
          <p:cNvSpPr txBox="1"/>
          <p:nvPr/>
        </p:nvSpPr>
        <p:spPr>
          <a:xfrm>
            <a:off x="8299529" y="4262430"/>
            <a:ext cx="7328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 smtClean="0"/>
              <a:t>$$$</a:t>
            </a:r>
            <a:endParaRPr lang="en-AU" sz="2800" dirty="0"/>
          </a:p>
        </p:txBody>
      </p:sp>
    </p:spTree>
    <p:extLst>
      <p:ext uri="{BB962C8B-B14F-4D97-AF65-F5344CB8AC3E}">
        <p14:creationId xmlns:p14="http://schemas.microsoft.com/office/powerpoint/2010/main" val="1651222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261" y="138246"/>
            <a:ext cx="4797213" cy="1165250"/>
          </a:xfrm>
        </p:spPr>
        <p:txBody>
          <a:bodyPr>
            <a:noAutofit/>
          </a:bodyPr>
          <a:lstStyle/>
          <a:p>
            <a:r>
              <a:rPr lang="en-AU" sz="4000" b="1" dirty="0" smtClean="0"/>
              <a:t>New Zealand </a:t>
            </a:r>
            <a:r>
              <a:rPr lang="en-AU" sz="4000" b="1" dirty="0" smtClean="0"/>
              <a:t/>
            </a:r>
            <a:br>
              <a:rPr lang="en-AU" sz="4000" b="1" dirty="0" smtClean="0"/>
            </a:br>
            <a:r>
              <a:rPr lang="en-AU" sz="4000" b="1" dirty="0" smtClean="0"/>
              <a:t>case </a:t>
            </a:r>
            <a:r>
              <a:rPr lang="en-AU" sz="4000" b="1" dirty="0" smtClean="0"/>
              <a:t>study</a:t>
            </a:r>
            <a:endParaRPr lang="en-AU" sz="40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2880" y="1593056"/>
            <a:ext cx="4614333" cy="3596164"/>
          </a:xfrm>
        </p:spPr>
        <p:txBody>
          <a:bodyPr>
            <a:normAutofit fontScale="92500" lnSpcReduction="20000"/>
          </a:bodyPr>
          <a:lstStyle/>
          <a:p>
            <a:r>
              <a:rPr lang="en-AU" dirty="0" smtClean="0"/>
              <a:t>Projects for 62 imperilled bird species</a:t>
            </a:r>
          </a:p>
          <a:p>
            <a:endParaRPr lang="en-AU" dirty="0"/>
          </a:p>
          <a:p>
            <a:r>
              <a:rPr lang="en-AU" dirty="0" smtClean="0"/>
              <a:t>1,218 </a:t>
            </a:r>
            <a:r>
              <a:rPr lang="en-AU" dirty="0" smtClean="0"/>
              <a:t>different actions</a:t>
            </a:r>
          </a:p>
          <a:p>
            <a:endParaRPr lang="en-AU" dirty="0"/>
          </a:p>
          <a:p>
            <a:r>
              <a:rPr lang="en-AU" dirty="0" smtClean="0"/>
              <a:t>Many actions shared between projects for different species</a:t>
            </a:r>
          </a:p>
          <a:p>
            <a:endParaRPr lang="en-AU" dirty="0" smtClean="0"/>
          </a:p>
          <a:p>
            <a:endParaRPr lang="en-AU" dirty="0"/>
          </a:p>
          <a:p>
            <a:endParaRPr lang="en-AU" dirty="0"/>
          </a:p>
        </p:txBody>
      </p:sp>
      <p:sp>
        <p:nvSpPr>
          <p:cNvPr id="4" name="TextBox 3"/>
          <p:cNvSpPr txBox="1"/>
          <p:nvPr/>
        </p:nvSpPr>
        <p:spPr>
          <a:xfrm>
            <a:off x="5441320" y="4774168"/>
            <a:ext cx="3702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Hanson </a:t>
            </a:r>
            <a:r>
              <a:rPr lang="en-AU" i="1" dirty="0" smtClean="0"/>
              <a:t>et al.</a:t>
            </a:r>
            <a:r>
              <a:rPr lang="en-AU" dirty="0" smtClean="0"/>
              <a:t> 2019 Methods </a:t>
            </a:r>
            <a:r>
              <a:rPr lang="en-AU" dirty="0" err="1" smtClean="0"/>
              <a:t>Ecol</a:t>
            </a:r>
            <a:r>
              <a:rPr lang="en-AU" dirty="0" smtClean="0"/>
              <a:t> </a:t>
            </a:r>
            <a:r>
              <a:rPr lang="en-AU" dirty="0" err="1" smtClean="0"/>
              <a:t>Evol</a:t>
            </a:r>
            <a:endParaRPr lang="en-AU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0855" y="138246"/>
            <a:ext cx="4377947" cy="4432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336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9937" y="279401"/>
            <a:ext cx="4737100" cy="4737100"/>
          </a:xfrm>
        </p:spPr>
      </p:pic>
      <p:sp>
        <p:nvSpPr>
          <p:cNvPr id="5" name="TextBox 4"/>
          <p:cNvSpPr txBox="1"/>
          <p:nvPr/>
        </p:nvSpPr>
        <p:spPr>
          <a:xfrm>
            <a:off x="5718" y="4774168"/>
            <a:ext cx="3702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Hanson </a:t>
            </a:r>
            <a:r>
              <a:rPr lang="en-AU" i="1" dirty="0" smtClean="0"/>
              <a:t>et al.</a:t>
            </a:r>
            <a:r>
              <a:rPr lang="en-AU" dirty="0" smtClean="0"/>
              <a:t> 2019 Methods </a:t>
            </a:r>
            <a:r>
              <a:rPr lang="en-AU" dirty="0" err="1" smtClean="0"/>
              <a:t>Ecol</a:t>
            </a:r>
            <a:r>
              <a:rPr lang="en-AU" dirty="0" smtClean="0"/>
              <a:t> </a:t>
            </a:r>
            <a:r>
              <a:rPr lang="en-AU" dirty="0" err="1" smtClean="0"/>
              <a:t>Evol</a:t>
            </a:r>
            <a:endParaRPr lang="en-AU" dirty="0"/>
          </a:p>
        </p:txBody>
      </p:sp>
      <p:sp>
        <p:nvSpPr>
          <p:cNvPr id="6" name="TextBox 5"/>
          <p:cNvSpPr txBox="1"/>
          <p:nvPr/>
        </p:nvSpPr>
        <p:spPr>
          <a:xfrm>
            <a:off x="156653" y="279401"/>
            <a:ext cx="407219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400" dirty="0"/>
              <a:t>Exact </a:t>
            </a:r>
            <a:r>
              <a:rPr lang="en-AU" sz="2400" dirty="0" smtClean="0"/>
              <a:t>algorithms </a:t>
            </a:r>
            <a:r>
              <a:rPr lang="en-AU" sz="2400" dirty="0"/>
              <a:t>always </a:t>
            </a:r>
            <a:r>
              <a:rPr lang="en-AU" sz="2400" dirty="0" smtClean="0"/>
              <a:t>best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400" dirty="0"/>
              <a:t>Ranking and heuristic </a:t>
            </a:r>
            <a:r>
              <a:rPr lang="en-AU" sz="2400" dirty="0" smtClean="0"/>
              <a:t>algorithms </a:t>
            </a:r>
            <a:r>
              <a:rPr lang="en-AU" sz="2400" dirty="0"/>
              <a:t>sometimes produced optimal </a:t>
            </a:r>
            <a:r>
              <a:rPr lang="en-AU" sz="2400" dirty="0" smtClean="0"/>
              <a:t>plans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400" dirty="0"/>
              <a:t>Randomly funding projects sometimes </a:t>
            </a:r>
            <a:r>
              <a:rPr lang="en-AU" sz="2400" dirty="0" smtClean="0"/>
              <a:t>produced better plans than </a:t>
            </a:r>
            <a:r>
              <a:rPr lang="en-AU" sz="2400" dirty="0"/>
              <a:t>ranking and heuristic </a:t>
            </a:r>
            <a:r>
              <a:rPr lang="en-AU" sz="2400" dirty="0" smtClean="0"/>
              <a:t>algorithms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400" dirty="0" err="1" smtClean="0"/>
              <a:t>oppr</a:t>
            </a:r>
            <a:r>
              <a:rPr lang="en-AU" sz="2400" dirty="0" smtClean="0"/>
              <a:t> R package</a:t>
            </a:r>
            <a:endParaRPr lang="en-AU" sz="2400" dirty="0"/>
          </a:p>
        </p:txBody>
      </p:sp>
    </p:spTree>
    <p:extLst>
      <p:ext uri="{BB962C8B-B14F-4D97-AF65-F5344CB8AC3E}">
        <p14:creationId xmlns:p14="http://schemas.microsoft.com/office/powerpoint/2010/main" val="3423745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-72000" y="0"/>
            <a:ext cx="9216000" cy="1897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4800" dirty="0" smtClean="0"/>
              <a:t>How can we get a better conservation </a:t>
            </a:r>
            <a:r>
              <a:rPr lang="en-AU" sz="4800" dirty="0" smtClean="0"/>
              <a:t>decision?</a:t>
            </a:r>
            <a:endParaRPr lang="en-AU" sz="4800" dirty="0"/>
          </a:p>
        </p:txBody>
      </p:sp>
      <p:sp>
        <p:nvSpPr>
          <p:cNvPr id="9" name="TextBox 8"/>
          <p:cNvSpPr txBox="1"/>
          <p:nvPr/>
        </p:nvSpPr>
        <p:spPr>
          <a:xfrm>
            <a:off x="1894985" y="2177561"/>
            <a:ext cx="494064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4400" dirty="0" smtClean="0">
                <a:solidFill>
                  <a:schemeClr val="tx1">
                    <a:lumMod val="50000"/>
                  </a:schemeClr>
                </a:solidFill>
              </a:rPr>
              <a:t>(1) Better algorithms</a:t>
            </a:r>
            <a:endParaRPr lang="en-AU" sz="44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610053" y="2978092"/>
            <a:ext cx="351051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4400" dirty="0" smtClean="0"/>
              <a:t>(2) Better data</a:t>
            </a:r>
            <a:endParaRPr lang="en-AU" sz="4400" dirty="0"/>
          </a:p>
        </p:txBody>
      </p:sp>
      <p:sp>
        <p:nvSpPr>
          <p:cNvPr id="11" name="TextBox 10"/>
          <p:cNvSpPr txBox="1"/>
          <p:nvPr/>
        </p:nvSpPr>
        <p:spPr>
          <a:xfrm>
            <a:off x="1914125" y="3778623"/>
            <a:ext cx="490236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4400" dirty="0" smtClean="0">
                <a:solidFill>
                  <a:schemeClr val="tx1">
                    <a:lumMod val="50000"/>
                  </a:schemeClr>
                </a:solidFill>
              </a:rPr>
              <a:t>(3) Better surrogates</a:t>
            </a:r>
            <a:endParaRPr lang="en-AU" sz="4400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1713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5" name="Straight Connector 104"/>
          <p:cNvCxnSpPr/>
          <p:nvPr/>
        </p:nvCxnSpPr>
        <p:spPr>
          <a:xfrm>
            <a:off x="7354726" y="400380"/>
            <a:ext cx="0" cy="102725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/>
          <p:nvPr/>
        </p:nvCxnSpPr>
        <p:spPr>
          <a:xfrm>
            <a:off x="7354726" y="1424762"/>
            <a:ext cx="145566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Box 106"/>
          <p:cNvSpPr txBox="1"/>
          <p:nvPr/>
        </p:nvSpPr>
        <p:spPr>
          <a:xfrm>
            <a:off x="7365330" y="1469555"/>
            <a:ext cx="882248" cy="436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 smtClean="0"/>
              <a:t>2000</a:t>
            </a:r>
            <a:endParaRPr lang="en-AU" sz="2000" dirty="0"/>
          </a:p>
        </p:txBody>
      </p:sp>
      <p:sp>
        <p:nvSpPr>
          <p:cNvPr id="108" name="TextBox 107"/>
          <p:cNvSpPr txBox="1"/>
          <p:nvPr/>
        </p:nvSpPr>
        <p:spPr>
          <a:xfrm>
            <a:off x="8143029" y="1457030"/>
            <a:ext cx="9172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 smtClean="0"/>
              <a:t>Future</a:t>
            </a:r>
            <a:endParaRPr lang="en-AU" sz="2000" dirty="0"/>
          </a:p>
        </p:txBody>
      </p:sp>
      <p:cxnSp>
        <p:nvCxnSpPr>
          <p:cNvPr id="109" name="Straight Connector 108"/>
          <p:cNvCxnSpPr/>
          <p:nvPr/>
        </p:nvCxnSpPr>
        <p:spPr>
          <a:xfrm>
            <a:off x="7650122" y="1424762"/>
            <a:ext cx="0" cy="6548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>
            <a:off x="8732382" y="1424288"/>
            <a:ext cx="0" cy="6548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Box 110"/>
          <p:cNvSpPr txBox="1"/>
          <p:nvPr/>
        </p:nvSpPr>
        <p:spPr>
          <a:xfrm rot="16200000">
            <a:off x="6284329" y="739838"/>
            <a:ext cx="16409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 smtClean="0"/>
              <a:t>Biodiversity</a:t>
            </a:r>
            <a:endParaRPr lang="en-AU" sz="2400" dirty="0"/>
          </a:p>
        </p:txBody>
      </p:sp>
      <p:sp>
        <p:nvSpPr>
          <p:cNvPr id="113" name="Freeform 112"/>
          <p:cNvSpPr/>
          <p:nvPr/>
        </p:nvSpPr>
        <p:spPr>
          <a:xfrm>
            <a:off x="7451810" y="583081"/>
            <a:ext cx="322708" cy="384339"/>
          </a:xfrm>
          <a:custGeom>
            <a:avLst/>
            <a:gdLst>
              <a:gd name="connsiteX0" fmla="*/ 0 w 1365813"/>
              <a:gd name="connsiteY0" fmla="*/ 0 h 787079"/>
              <a:gd name="connsiteX1" fmla="*/ 370390 w 1365813"/>
              <a:gd name="connsiteY1" fmla="*/ 277793 h 787079"/>
              <a:gd name="connsiteX2" fmla="*/ 775504 w 1365813"/>
              <a:gd name="connsiteY2" fmla="*/ 544010 h 787079"/>
              <a:gd name="connsiteX3" fmla="*/ 1365813 w 1365813"/>
              <a:gd name="connsiteY3" fmla="*/ 787079 h 7870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65813" h="787079">
                <a:moveTo>
                  <a:pt x="0" y="0"/>
                </a:moveTo>
                <a:cubicBezTo>
                  <a:pt x="120569" y="93562"/>
                  <a:pt x="241139" y="187125"/>
                  <a:pt x="370390" y="277793"/>
                </a:cubicBezTo>
                <a:cubicBezTo>
                  <a:pt x="499641" y="368461"/>
                  <a:pt x="609600" y="459129"/>
                  <a:pt x="775504" y="544010"/>
                </a:cubicBezTo>
                <a:cubicBezTo>
                  <a:pt x="941408" y="628891"/>
                  <a:pt x="1153610" y="707985"/>
                  <a:pt x="1365813" y="787079"/>
                </a:cubicBezTo>
              </a:path>
            </a:pathLst>
          </a:cu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8" name="Rectangle 117"/>
          <p:cNvSpPr/>
          <p:nvPr/>
        </p:nvSpPr>
        <p:spPr>
          <a:xfrm>
            <a:off x="6926392" y="108495"/>
            <a:ext cx="2133914" cy="191203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9" name="Rectangle 118"/>
          <p:cNvSpPr/>
          <p:nvPr/>
        </p:nvSpPr>
        <p:spPr>
          <a:xfrm>
            <a:off x="4643482" y="108495"/>
            <a:ext cx="2133914" cy="191203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4" name="Rectangle 123"/>
          <p:cNvSpPr/>
          <p:nvPr/>
        </p:nvSpPr>
        <p:spPr>
          <a:xfrm>
            <a:off x="4783064" y="576577"/>
            <a:ext cx="1909644" cy="1346691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5" name="Rectangle 114"/>
          <p:cNvSpPr/>
          <p:nvPr/>
        </p:nvSpPr>
        <p:spPr>
          <a:xfrm>
            <a:off x="172764" y="570160"/>
            <a:ext cx="1909644" cy="1346691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6" name="TextBox 115"/>
          <p:cNvSpPr txBox="1"/>
          <p:nvPr/>
        </p:nvSpPr>
        <p:spPr>
          <a:xfrm>
            <a:off x="11896" y="92154"/>
            <a:ext cx="223138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200" dirty="0" smtClean="0"/>
              <a:t>Ecological surveys</a:t>
            </a:r>
            <a:endParaRPr lang="en-AU" sz="2200" dirty="0"/>
          </a:p>
        </p:txBody>
      </p:sp>
      <p:sp>
        <p:nvSpPr>
          <p:cNvPr id="117" name="Rectangle 116"/>
          <p:cNvSpPr/>
          <p:nvPr/>
        </p:nvSpPr>
        <p:spPr>
          <a:xfrm>
            <a:off x="60629" y="108495"/>
            <a:ext cx="2133914" cy="191203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60" name="Picture 159" descr="http://phylopic.org/assets/images/submissions/416ec8c6-0ed1-4c9f-b4a4-8c1ef6496e84.thumb.png"/>
          <p:cNvPicPr>
            <a:picLocks noChangeAspect="1" noChangeArrowheads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343" y="740358"/>
            <a:ext cx="324155" cy="324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1" name="Picture 160" descr="http://phylopic.org/assets/images/submissions/c07ce7b7-5fb5-484f-83a0-567bb0795e18.thumb.png"/>
          <p:cNvPicPr>
            <a:picLocks noChangeAspect="1" noChangeArrowheads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9482" y="705955"/>
            <a:ext cx="316898" cy="316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2" name="Picture 161" descr="http://phylopic.org/assets/images/submissions/b9d5547b-773c-46c8-841a-0846ff7f09ab.thumb.png"/>
          <p:cNvPicPr>
            <a:picLocks noChangeAspect="1" noChangeArrowheads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118" y="1336197"/>
            <a:ext cx="428599" cy="428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" name="Picture 162" descr="http://phylopic.org/assets/images/submissions/416ec8c6-0ed1-4c9f-b4a4-8c1ef6496e84.thumb.png"/>
          <p:cNvPicPr>
            <a:picLocks noChangeAspect="1" noChangeArrowheads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2378" y="680357"/>
            <a:ext cx="324155" cy="324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4" name="Picture 163" descr="http://phylopic.org/assets/images/submissions/416ec8c6-0ed1-4c9f-b4a4-8c1ef6496e84.thumb.png"/>
          <p:cNvPicPr>
            <a:picLocks noChangeAspect="1" noChangeArrowheads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920" y="1141328"/>
            <a:ext cx="324155" cy="324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5" name="Picture 164" descr="http://phylopic.org/assets/images/submissions/b9d5547b-773c-46c8-841a-0846ff7f09ab.thumb.png"/>
          <p:cNvPicPr>
            <a:picLocks noChangeAspect="1" noChangeArrowheads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271" y="1339777"/>
            <a:ext cx="428599" cy="428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6" name="Picture 165" descr="http://phylopic.org/assets/images/submissions/b9d5547b-773c-46c8-841a-0846ff7f09ab.thumb.png"/>
          <p:cNvPicPr>
            <a:picLocks noChangeAspect="1" noChangeArrowheads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724" y="550186"/>
            <a:ext cx="428599" cy="428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0" name="Rectangle 119"/>
          <p:cNvSpPr/>
          <p:nvPr/>
        </p:nvSpPr>
        <p:spPr>
          <a:xfrm>
            <a:off x="2360571" y="108495"/>
            <a:ext cx="2133914" cy="191203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1" name="TextBox 120"/>
          <p:cNvSpPr txBox="1"/>
          <p:nvPr/>
        </p:nvSpPr>
        <p:spPr>
          <a:xfrm>
            <a:off x="2315079" y="107022"/>
            <a:ext cx="221759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200" dirty="0" smtClean="0"/>
              <a:t>Distribution maps</a:t>
            </a:r>
            <a:endParaRPr lang="en-AU" sz="2200" dirty="0"/>
          </a:p>
        </p:txBody>
      </p:sp>
      <p:sp>
        <p:nvSpPr>
          <p:cNvPr id="123" name="Rectangle 122"/>
          <p:cNvSpPr/>
          <p:nvPr/>
        </p:nvSpPr>
        <p:spPr>
          <a:xfrm>
            <a:off x="2460787" y="576577"/>
            <a:ext cx="1909644" cy="1346691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67" name="Oval 166"/>
          <p:cNvSpPr/>
          <p:nvPr/>
        </p:nvSpPr>
        <p:spPr>
          <a:xfrm>
            <a:off x="2522903" y="720420"/>
            <a:ext cx="908385" cy="703865"/>
          </a:xfrm>
          <a:prstGeom prst="ellipse">
            <a:avLst/>
          </a:prstGeom>
          <a:solidFill>
            <a:srgbClr val="22809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68" name="Oval 167"/>
          <p:cNvSpPr/>
          <p:nvPr/>
        </p:nvSpPr>
        <p:spPr>
          <a:xfrm>
            <a:off x="3774171" y="678864"/>
            <a:ext cx="501192" cy="552122"/>
          </a:xfrm>
          <a:prstGeom prst="ellipse">
            <a:avLst/>
          </a:prstGeom>
          <a:solidFill>
            <a:srgbClr val="6F8E3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69" name="Flowchart: Manual Operation 242"/>
          <p:cNvSpPr/>
          <p:nvPr/>
        </p:nvSpPr>
        <p:spPr>
          <a:xfrm rot="10800000">
            <a:off x="2600904" y="720418"/>
            <a:ext cx="1095262" cy="1111467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4066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401"/>
              <a:gd name="connsiteX1" fmla="*/ 10000 w 10000"/>
              <a:gd name="connsiteY1" fmla="*/ 0 h 10401"/>
              <a:gd name="connsiteX2" fmla="*/ 5771 w 10000"/>
              <a:gd name="connsiteY2" fmla="*/ 10401 h 10401"/>
              <a:gd name="connsiteX3" fmla="*/ 4066 w 10000"/>
              <a:gd name="connsiteY3" fmla="*/ 10000 h 10401"/>
              <a:gd name="connsiteX4" fmla="*/ 0 w 10000"/>
              <a:gd name="connsiteY4" fmla="*/ 0 h 10401"/>
              <a:gd name="connsiteX0" fmla="*/ 0 w 10000"/>
              <a:gd name="connsiteY0" fmla="*/ 0 h 10401"/>
              <a:gd name="connsiteX1" fmla="*/ 10000 w 10000"/>
              <a:gd name="connsiteY1" fmla="*/ 0 h 10401"/>
              <a:gd name="connsiteX2" fmla="*/ 5771 w 10000"/>
              <a:gd name="connsiteY2" fmla="*/ 10401 h 10401"/>
              <a:gd name="connsiteX3" fmla="*/ 4066 w 10000"/>
              <a:gd name="connsiteY3" fmla="*/ 10000 h 10401"/>
              <a:gd name="connsiteX4" fmla="*/ 0 w 10000"/>
              <a:gd name="connsiteY4" fmla="*/ 0 h 10401"/>
              <a:gd name="connsiteX0" fmla="*/ 0 w 10000"/>
              <a:gd name="connsiteY0" fmla="*/ 0 h 10561"/>
              <a:gd name="connsiteX1" fmla="*/ 10000 w 10000"/>
              <a:gd name="connsiteY1" fmla="*/ 0 h 10561"/>
              <a:gd name="connsiteX2" fmla="*/ 5771 w 10000"/>
              <a:gd name="connsiteY2" fmla="*/ 10401 h 10561"/>
              <a:gd name="connsiteX3" fmla="*/ 4066 w 10000"/>
              <a:gd name="connsiteY3" fmla="*/ 10561 h 10561"/>
              <a:gd name="connsiteX4" fmla="*/ 0 w 10000"/>
              <a:gd name="connsiteY4" fmla="*/ 0 h 10561"/>
              <a:gd name="connsiteX0" fmla="*/ 0 w 10000"/>
              <a:gd name="connsiteY0" fmla="*/ 0 h 10561"/>
              <a:gd name="connsiteX1" fmla="*/ 10000 w 10000"/>
              <a:gd name="connsiteY1" fmla="*/ 0 h 10561"/>
              <a:gd name="connsiteX2" fmla="*/ 5771 w 10000"/>
              <a:gd name="connsiteY2" fmla="*/ 10401 h 10561"/>
              <a:gd name="connsiteX3" fmla="*/ 4066 w 10000"/>
              <a:gd name="connsiteY3" fmla="*/ 10561 h 10561"/>
              <a:gd name="connsiteX4" fmla="*/ 0 w 10000"/>
              <a:gd name="connsiteY4" fmla="*/ 0 h 10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561">
                <a:moveTo>
                  <a:pt x="0" y="0"/>
                </a:moveTo>
                <a:lnTo>
                  <a:pt x="10000" y="0"/>
                </a:lnTo>
                <a:cubicBezTo>
                  <a:pt x="8590" y="3467"/>
                  <a:pt x="6121" y="1726"/>
                  <a:pt x="5771" y="10401"/>
                </a:cubicBezTo>
                <a:lnTo>
                  <a:pt x="4066" y="10561"/>
                </a:lnTo>
                <a:cubicBezTo>
                  <a:pt x="3989" y="1593"/>
                  <a:pt x="1355" y="3520"/>
                  <a:pt x="0" y="0"/>
                </a:cubicBezTo>
                <a:close/>
              </a:path>
            </a:pathLst>
          </a:custGeom>
          <a:solidFill>
            <a:srgbClr val="C36518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47" name="TextBox 246"/>
          <p:cNvSpPr txBox="1"/>
          <p:nvPr/>
        </p:nvSpPr>
        <p:spPr>
          <a:xfrm>
            <a:off x="4152258" y="3700255"/>
            <a:ext cx="19262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 smtClean="0"/>
              <a:t>Objectives</a:t>
            </a:r>
            <a:endParaRPr lang="en-AU" sz="3200" dirty="0"/>
          </a:p>
        </p:txBody>
      </p:sp>
      <p:sp>
        <p:nvSpPr>
          <p:cNvPr id="248" name="TextBox 247"/>
          <p:cNvSpPr txBox="1"/>
          <p:nvPr/>
        </p:nvSpPr>
        <p:spPr>
          <a:xfrm>
            <a:off x="6118489" y="3700255"/>
            <a:ext cx="20674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 smtClean="0"/>
              <a:t>Constraints</a:t>
            </a:r>
            <a:endParaRPr lang="en-AU" sz="3200" dirty="0"/>
          </a:p>
        </p:txBody>
      </p:sp>
      <p:cxnSp>
        <p:nvCxnSpPr>
          <p:cNvPr id="249" name="Straight Arrow Connector 248"/>
          <p:cNvCxnSpPr>
            <a:stCxn id="261" idx="3"/>
            <a:endCxn id="265" idx="1"/>
          </p:cNvCxnSpPr>
          <p:nvPr/>
        </p:nvCxnSpPr>
        <p:spPr>
          <a:xfrm>
            <a:off x="1608263" y="2697257"/>
            <a:ext cx="77155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Arrow Connector 249"/>
          <p:cNvCxnSpPr>
            <a:stCxn id="265" idx="3"/>
            <a:endCxn id="258" idx="1"/>
          </p:cNvCxnSpPr>
          <p:nvPr/>
        </p:nvCxnSpPr>
        <p:spPr>
          <a:xfrm>
            <a:off x="4545406" y="2697257"/>
            <a:ext cx="80286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Straight Arrow Connector 250"/>
          <p:cNvCxnSpPr>
            <a:stCxn id="258" idx="3"/>
            <a:endCxn id="255" idx="1"/>
          </p:cNvCxnSpPr>
          <p:nvPr/>
        </p:nvCxnSpPr>
        <p:spPr>
          <a:xfrm>
            <a:off x="6252686" y="2697257"/>
            <a:ext cx="87827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5" name="TextBox 254"/>
          <p:cNvSpPr txBox="1"/>
          <p:nvPr/>
        </p:nvSpPr>
        <p:spPr>
          <a:xfrm>
            <a:off x="7130965" y="2404869"/>
            <a:ext cx="17247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 smtClean="0"/>
              <a:t>Outcome</a:t>
            </a:r>
            <a:endParaRPr lang="en-AU" sz="3200" dirty="0"/>
          </a:p>
        </p:txBody>
      </p:sp>
      <p:sp>
        <p:nvSpPr>
          <p:cNvPr id="258" name="TextBox 257"/>
          <p:cNvSpPr txBox="1"/>
          <p:nvPr/>
        </p:nvSpPr>
        <p:spPr>
          <a:xfrm>
            <a:off x="5348271" y="2404869"/>
            <a:ext cx="9044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 smtClean="0"/>
              <a:t>Plan</a:t>
            </a:r>
            <a:endParaRPr lang="en-AU" sz="3200" dirty="0"/>
          </a:p>
        </p:txBody>
      </p:sp>
      <p:sp>
        <p:nvSpPr>
          <p:cNvPr id="261" name="TextBox 260"/>
          <p:cNvSpPr txBox="1"/>
          <p:nvPr/>
        </p:nvSpPr>
        <p:spPr>
          <a:xfrm>
            <a:off x="646910" y="2404869"/>
            <a:ext cx="9613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 smtClean="0"/>
              <a:t>Data</a:t>
            </a:r>
            <a:endParaRPr lang="en-AU" sz="3200" dirty="0"/>
          </a:p>
        </p:txBody>
      </p:sp>
      <p:sp>
        <p:nvSpPr>
          <p:cNvPr id="265" name="TextBox 264"/>
          <p:cNvSpPr txBox="1"/>
          <p:nvPr/>
        </p:nvSpPr>
        <p:spPr>
          <a:xfrm>
            <a:off x="2379813" y="2404869"/>
            <a:ext cx="21655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 smtClean="0"/>
              <a:t>Information</a:t>
            </a:r>
            <a:endParaRPr lang="en-AU" sz="3200" dirty="0"/>
          </a:p>
        </p:txBody>
      </p:sp>
      <p:cxnSp>
        <p:nvCxnSpPr>
          <p:cNvPr id="271" name="Elbow Connector 270"/>
          <p:cNvCxnSpPr/>
          <p:nvPr/>
        </p:nvCxnSpPr>
        <p:spPr>
          <a:xfrm rot="5400000" flipH="1" flipV="1">
            <a:off x="4650602" y="3160570"/>
            <a:ext cx="710610" cy="368760"/>
          </a:xfrm>
          <a:prstGeom prst="bentConnector3">
            <a:avLst>
              <a:gd name="adj1" fmla="val 63031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Elbow Connector 271"/>
          <p:cNvCxnSpPr/>
          <p:nvPr/>
        </p:nvCxnSpPr>
        <p:spPr>
          <a:xfrm rot="16200000" flipV="1">
            <a:off x="6226485" y="3056292"/>
            <a:ext cx="766556" cy="633259"/>
          </a:xfrm>
          <a:prstGeom prst="bentConnector3">
            <a:avLst>
              <a:gd name="adj1" fmla="val 7265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Freeform 84"/>
          <p:cNvSpPr/>
          <p:nvPr/>
        </p:nvSpPr>
        <p:spPr>
          <a:xfrm>
            <a:off x="7756047" y="853033"/>
            <a:ext cx="1000022" cy="118098"/>
          </a:xfrm>
          <a:custGeom>
            <a:avLst/>
            <a:gdLst>
              <a:gd name="connsiteX0" fmla="*/ 0 w 3692324"/>
              <a:gd name="connsiteY0" fmla="*/ 1064871 h 1064871"/>
              <a:gd name="connsiteX1" fmla="*/ 1620456 w 3692324"/>
              <a:gd name="connsiteY1" fmla="*/ 729205 h 1064871"/>
              <a:gd name="connsiteX2" fmla="*/ 2384385 w 3692324"/>
              <a:gd name="connsiteY2" fmla="*/ 300942 h 1064871"/>
              <a:gd name="connsiteX3" fmla="*/ 3692324 w 3692324"/>
              <a:gd name="connsiteY3" fmla="*/ 0 h 1064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92324" h="1064871">
                <a:moveTo>
                  <a:pt x="0" y="1064871"/>
                </a:moveTo>
                <a:cubicBezTo>
                  <a:pt x="611529" y="960698"/>
                  <a:pt x="1223059" y="856526"/>
                  <a:pt x="1620456" y="729205"/>
                </a:cubicBezTo>
                <a:cubicBezTo>
                  <a:pt x="2017853" y="601884"/>
                  <a:pt x="2039074" y="422476"/>
                  <a:pt x="2384385" y="300942"/>
                </a:cubicBezTo>
                <a:cubicBezTo>
                  <a:pt x="2729696" y="179408"/>
                  <a:pt x="3211010" y="89704"/>
                  <a:pt x="3692324" y="0"/>
                </a:cubicBezTo>
              </a:path>
            </a:pathLst>
          </a:custGeom>
          <a:noFill/>
          <a:ln w="57150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14" name="Straight Connector 113"/>
          <p:cNvCxnSpPr/>
          <p:nvPr/>
        </p:nvCxnSpPr>
        <p:spPr>
          <a:xfrm>
            <a:off x="7773008" y="517057"/>
            <a:ext cx="0" cy="907229"/>
          </a:xfrm>
          <a:prstGeom prst="line">
            <a:avLst/>
          </a:prstGeom>
          <a:ln w="571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6" name="Group 85"/>
          <p:cNvGrpSpPr/>
          <p:nvPr/>
        </p:nvGrpSpPr>
        <p:grpSpPr>
          <a:xfrm>
            <a:off x="4907905" y="667958"/>
            <a:ext cx="1659962" cy="1163929"/>
            <a:chOff x="4907905" y="667958"/>
            <a:chExt cx="1659962" cy="1163929"/>
          </a:xfrm>
        </p:grpSpPr>
        <p:sp>
          <p:nvSpPr>
            <p:cNvPr id="87" name="Rectangle 86"/>
            <p:cNvSpPr/>
            <p:nvPr/>
          </p:nvSpPr>
          <p:spPr>
            <a:xfrm>
              <a:off x="4907906" y="667958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88" name="Rectangle 87"/>
            <p:cNvSpPr/>
            <p:nvPr/>
          </p:nvSpPr>
          <p:spPr>
            <a:xfrm>
              <a:off x="5395744" y="667958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89" name="Rectangle 88"/>
            <p:cNvSpPr/>
            <p:nvPr/>
          </p:nvSpPr>
          <p:spPr>
            <a:xfrm>
              <a:off x="6127501" y="667958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90" name="Rectangle 89"/>
            <p:cNvSpPr/>
            <p:nvPr/>
          </p:nvSpPr>
          <p:spPr>
            <a:xfrm>
              <a:off x="5883582" y="667958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91" name="Rectangle 90"/>
            <p:cNvSpPr/>
            <p:nvPr/>
          </p:nvSpPr>
          <p:spPr>
            <a:xfrm>
              <a:off x="5639663" y="667958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rgbClr val="00B050"/>
                </a:solidFill>
              </a:endParaRPr>
            </a:p>
          </p:txBody>
        </p:sp>
        <p:sp>
          <p:nvSpPr>
            <p:cNvPr id="92" name="Rectangle 91"/>
            <p:cNvSpPr/>
            <p:nvPr/>
          </p:nvSpPr>
          <p:spPr>
            <a:xfrm>
              <a:off x="5151825" y="667958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rgbClr val="00B050"/>
                </a:solidFill>
              </a:endParaRPr>
            </a:p>
          </p:txBody>
        </p:sp>
        <p:sp>
          <p:nvSpPr>
            <p:cNvPr id="93" name="Rectangle 92"/>
            <p:cNvSpPr/>
            <p:nvPr/>
          </p:nvSpPr>
          <p:spPr>
            <a:xfrm>
              <a:off x="6371421" y="667958"/>
              <a:ext cx="196446" cy="19644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94" name="Rectangle 93"/>
            <p:cNvSpPr/>
            <p:nvPr/>
          </p:nvSpPr>
          <p:spPr>
            <a:xfrm>
              <a:off x="4907906" y="909829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95" name="Rectangle 94"/>
            <p:cNvSpPr/>
            <p:nvPr/>
          </p:nvSpPr>
          <p:spPr>
            <a:xfrm>
              <a:off x="5395744" y="909829"/>
              <a:ext cx="196446" cy="19644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96" name="Rectangle 95"/>
            <p:cNvSpPr/>
            <p:nvPr/>
          </p:nvSpPr>
          <p:spPr>
            <a:xfrm>
              <a:off x="6127501" y="909829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97" name="Rectangle 96"/>
            <p:cNvSpPr/>
            <p:nvPr/>
          </p:nvSpPr>
          <p:spPr>
            <a:xfrm>
              <a:off x="5883582" y="909829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98" name="Rectangle 97"/>
            <p:cNvSpPr/>
            <p:nvPr/>
          </p:nvSpPr>
          <p:spPr>
            <a:xfrm>
              <a:off x="5639663" y="909829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99" name="Rectangle 98"/>
            <p:cNvSpPr/>
            <p:nvPr/>
          </p:nvSpPr>
          <p:spPr>
            <a:xfrm>
              <a:off x="5151825" y="909829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rgbClr val="00B050"/>
                </a:solidFill>
              </a:endParaRPr>
            </a:p>
          </p:txBody>
        </p:sp>
        <p:sp>
          <p:nvSpPr>
            <p:cNvPr id="100" name="Rectangle 99"/>
            <p:cNvSpPr/>
            <p:nvPr/>
          </p:nvSpPr>
          <p:spPr>
            <a:xfrm>
              <a:off x="6371421" y="909829"/>
              <a:ext cx="196446" cy="19644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01" name="Rectangle 100"/>
            <p:cNvSpPr/>
            <p:nvPr/>
          </p:nvSpPr>
          <p:spPr>
            <a:xfrm>
              <a:off x="4907906" y="1151700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02" name="Rectangle 101"/>
            <p:cNvSpPr/>
            <p:nvPr/>
          </p:nvSpPr>
          <p:spPr>
            <a:xfrm>
              <a:off x="5395744" y="1151700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03" name="Rectangle 102"/>
            <p:cNvSpPr/>
            <p:nvPr/>
          </p:nvSpPr>
          <p:spPr>
            <a:xfrm>
              <a:off x="6127501" y="1151700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04" name="Rectangle 103"/>
            <p:cNvSpPr/>
            <p:nvPr/>
          </p:nvSpPr>
          <p:spPr>
            <a:xfrm>
              <a:off x="5883582" y="1151700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70" name="Rectangle 169"/>
            <p:cNvSpPr/>
            <p:nvPr/>
          </p:nvSpPr>
          <p:spPr>
            <a:xfrm>
              <a:off x="5639663" y="1151700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71" name="Rectangle 170"/>
            <p:cNvSpPr/>
            <p:nvPr/>
          </p:nvSpPr>
          <p:spPr>
            <a:xfrm>
              <a:off x="5151825" y="1151700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72" name="Rectangle 171"/>
            <p:cNvSpPr/>
            <p:nvPr/>
          </p:nvSpPr>
          <p:spPr>
            <a:xfrm>
              <a:off x="6371421" y="1151700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rgbClr val="00B050"/>
                </a:solidFill>
              </a:endParaRPr>
            </a:p>
          </p:txBody>
        </p:sp>
        <p:sp>
          <p:nvSpPr>
            <p:cNvPr id="173" name="Rectangle 172"/>
            <p:cNvSpPr/>
            <p:nvPr/>
          </p:nvSpPr>
          <p:spPr>
            <a:xfrm>
              <a:off x="4907905" y="163544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u="sng"/>
            </a:p>
          </p:txBody>
        </p:sp>
        <p:sp>
          <p:nvSpPr>
            <p:cNvPr id="174" name="Rectangle 173"/>
            <p:cNvSpPr/>
            <p:nvPr/>
          </p:nvSpPr>
          <p:spPr>
            <a:xfrm>
              <a:off x="5395744" y="1635441"/>
              <a:ext cx="196446" cy="19644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u="sng"/>
            </a:p>
          </p:txBody>
        </p:sp>
        <p:sp>
          <p:nvSpPr>
            <p:cNvPr id="175" name="Rectangle 174"/>
            <p:cNvSpPr/>
            <p:nvPr/>
          </p:nvSpPr>
          <p:spPr>
            <a:xfrm>
              <a:off x="6127501" y="163544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u="sng">
                <a:solidFill>
                  <a:srgbClr val="00B050"/>
                </a:solidFill>
              </a:endParaRPr>
            </a:p>
          </p:txBody>
        </p:sp>
        <p:sp>
          <p:nvSpPr>
            <p:cNvPr id="176" name="Rectangle 175"/>
            <p:cNvSpPr/>
            <p:nvPr/>
          </p:nvSpPr>
          <p:spPr>
            <a:xfrm>
              <a:off x="5883582" y="163544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u="sng"/>
            </a:p>
          </p:txBody>
        </p:sp>
        <p:sp>
          <p:nvSpPr>
            <p:cNvPr id="177" name="Rectangle 176"/>
            <p:cNvSpPr/>
            <p:nvPr/>
          </p:nvSpPr>
          <p:spPr>
            <a:xfrm>
              <a:off x="5639663" y="163544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u="sng"/>
            </a:p>
          </p:txBody>
        </p:sp>
        <p:sp>
          <p:nvSpPr>
            <p:cNvPr id="178" name="Rectangle 177"/>
            <p:cNvSpPr/>
            <p:nvPr/>
          </p:nvSpPr>
          <p:spPr>
            <a:xfrm>
              <a:off x="5151825" y="1635441"/>
              <a:ext cx="196446" cy="19644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u="sng"/>
            </a:p>
          </p:txBody>
        </p:sp>
        <p:sp>
          <p:nvSpPr>
            <p:cNvPr id="179" name="Rectangle 178"/>
            <p:cNvSpPr/>
            <p:nvPr/>
          </p:nvSpPr>
          <p:spPr>
            <a:xfrm>
              <a:off x="6371421" y="163544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u="sng">
                <a:solidFill>
                  <a:srgbClr val="00B050"/>
                </a:solidFill>
              </a:endParaRPr>
            </a:p>
          </p:txBody>
        </p:sp>
        <p:sp>
          <p:nvSpPr>
            <p:cNvPr id="180" name="Rectangle 179"/>
            <p:cNvSpPr/>
            <p:nvPr/>
          </p:nvSpPr>
          <p:spPr>
            <a:xfrm>
              <a:off x="4907905" y="139357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81" name="Rectangle 180"/>
            <p:cNvSpPr/>
            <p:nvPr/>
          </p:nvSpPr>
          <p:spPr>
            <a:xfrm>
              <a:off x="6127501" y="139357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rgbClr val="00B050"/>
                </a:solidFill>
              </a:endParaRPr>
            </a:p>
          </p:txBody>
        </p:sp>
        <p:sp>
          <p:nvSpPr>
            <p:cNvPr id="182" name="Rectangle 181"/>
            <p:cNvSpPr/>
            <p:nvPr/>
          </p:nvSpPr>
          <p:spPr>
            <a:xfrm>
              <a:off x="5883582" y="139357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83" name="Rectangle 182"/>
            <p:cNvSpPr/>
            <p:nvPr/>
          </p:nvSpPr>
          <p:spPr>
            <a:xfrm>
              <a:off x="5639663" y="139357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84" name="Rectangle 183"/>
            <p:cNvSpPr/>
            <p:nvPr/>
          </p:nvSpPr>
          <p:spPr>
            <a:xfrm>
              <a:off x="5151825" y="139357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85" name="Rectangle 184"/>
            <p:cNvSpPr/>
            <p:nvPr/>
          </p:nvSpPr>
          <p:spPr>
            <a:xfrm>
              <a:off x="6371421" y="139357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rgbClr val="00B050"/>
                </a:solidFill>
              </a:endParaRPr>
            </a:p>
          </p:txBody>
        </p:sp>
        <p:sp>
          <p:nvSpPr>
            <p:cNvPr id="186" name="Rectangle 185"/>
            <p:cNvSpPr/>
            <p:nvPr/>
          </p:nvSpPr>
          <p:spPr>
            <a:xfrm>
              <a:off x="5395744" y="139357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sp>
        <p:nvSpPr>
          <p:cNvPr id="187" name="TextBox 186"/>
          <p:cNvSpPr txBox="1"/>
          <p:nvPr/>
        </p:nvSpPr>
        <p:spPr>
          <a:xfrm>
            <a:off x="4774937" y="107022"/>
            <a:ext cx="170540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200" dirty="0" smtClean="0"/>
              <a:t>Priority areas</a:t>
            </a:r>
            <a:endParaRPr lang="en-AU" sz="2200" dirty="0"/>
          </a:p>
        </p:txBody>
      </p:sp>
    </p:spTree>
    <p:extLst>
      <p:ext uri="{BB962C8B-B14F-4D97-AF65-F5344CB8AC3E}">
        <p14:creationId xmlns:p14="http://schemas.microsoft.com/office/powerpoint/2010/main" val="4071143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Rectangle 114"/>
          <p:cNvSpPr/>
          <p:nvPr/>
        </p:nvSpPr>
        <p:spPr>
          <a:xfrm>
            <a:off x="172764" y="570160"/>
            <a:ext cx="1909644" cy="1346691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6" name="TextBox 115"/>
          <p:cNvSpPr txBox="1"/>
          <p:nvPr/>
        </p:nvSpPr>
        <p:spPr>
          <a:xfrm>
            <a:off x="11896" y="92154"/>
            <a:ext cx="223138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200" dirty="0" smtClean="0"/>
              <a:t>Ecological surveys</a:t>
            </a:r>
            <a:endParaRPr lang="en-AU" sz="2200" dirty="0"/>
          </a:p>
        </p:txBody>
      </p:sp>
      <p:sp>
        <p:nvSpPr>
          <p:cNvPr id="117" name="Rectangle 116"/>
          <p:cNvSpPr/>
          <p:nvPr/>
        </p:nvSpPr>
        <p:spPr>
          <a:xfrm>
            <a:off x="60629" y="108495"/>
            <a:ext cx="2133914" cy="191203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60" name="Picture 159" descr="http://phylopic.org/assets/images/submissions/416ec8c6-0ed1-4c9f-b4a4-8c1ef6496e84.thumb.png"/>
          <p:cNvPicPr>
            <a:picLocks noChangeAspect="1" noChangeArrowheads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343" y="740358"/>
            <a:ext cx="324155" cy="324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1" name="Picture 160" descr="http://phylopic.org/assets/images/submissions/c07ce7b7-5fb5-484f-83a0-567bb0795e18.thumb.png"/>
          <p:cNvPicPr>
            <a:picLocks noChangeAspect="1" noChangeArrowheads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9482" y="705955"/>
            <a:ext cx="316898" cy="316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2" name="Picture 161" descr="http://phylopic.org/assets/images/submissions/b9d5547b-773c-46c8-841a-0846ff7f09ab.thumb.png"/>
          <p:cNvPicPr>
            <a:picLocks noChangeAspect="1" noChangeArrowheads="1"/>
          </p:cNvPicPr>
          <p:nvPr/>
        </p:nvPicPr>
        <p:blipFill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118" y="1336197"/>
            <a:ext cx="428599" cy="428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" name="Picture 162" descr="http://phylopic.org/assets/images/submissions/416ec8c6-0ed1-4c9f-b4a4-8c1ef6496e84.thumb.png"/>
          <p:cNvPicPr>
            <a:picLocks noChangeAspect="1" noChangeArrowheads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2378" y="680357"/>
            <a:ext cx="324155" cy="324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4" name="Picture 163" descr="http://phylopic.org/assets/images/submissions/416ec8c6-0ed1-4c9f-b4a4-8c1ef6496e84.thumb.png"/>
          <p:cNvPicPr>
            <a:picLocks noChangeAspect="1" noChangeArrowheads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920" y="1141328"/>
            <a:ext cx="324155" cy="324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5" name="Picture 164" descr="http://phylopic.org/assets/images/submissions/b9d5547b-773c-46c8-841a-0846ff7f09ab.thumb.png"/>
          <p:cNvPicPr>
            <a:picLocks noChangeAspect="1" noChangeArrowheads="1"/>
          </p:cNvPicPr>
          <p:nvPr/>
        </p:nvPicPr>
        <p:blipFill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271" y="1339777"/>
            <a:ext cx="428599" cy="428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6" name="Picture 165" descr="http://phylopic.org/assets/images/submissions/b9d5547b-773c-46c8-841a-0846ff7f09ab.thumb.png"/>
          <p:cNvPicPr>
            <a:picLocks noChangeAspect="1" noChangeArrowheads="1"/>
          </p:cNvPicPr>
          <p:nvPr/>
        </p:nvPicPr>
        <p:blipFill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724" y="550186"/>
            <a:ext cx="428599" cy="428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0" name="Rectangle 119"/>
          <p:cNvSpPr/>
          <p:nvPr/>
        </p:nvSpPr>
        <p:spPr>
          <a:xfrm>
            <a:off x="2360571" y="108495"/>
            <a:ext cx="2133914" cy="191203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1" name="TextBox 120"/>
          <p:cNvSpPr txBox="1"/>
          <p:nvPr/>
        </p:nvSpPr>
        <p:spPr>
          <a:xfrm>
            <a:off x="2315079" y="107022"/>
            <a:ext cx="221759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200" dirty="0" smtClean="0"/>
              <a:t>Distribution maps</a:t>
            </a:r>
            <a:endParaRPr lang="en-AU" sz="2200" dirty="0"/>
          </a:p>
        </p:txBody>
      </p:sp>
      <p:sp>
        <p:nvSpPr>
          <p:cNvPr id="123" name="Rectangle 122"/>
          <p:cNvSpPr/>
          <p:nvPr/>
        </p:nvSpPr>
        <p:spPr>
          <a:xfrm>
            <a:off x="2460787" y="576577"/>
            <a:ext cx="1909644" cy="1346691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67" name="Oval 166"/>
          <p:cNvSpPr/>
          <p:nvPr/>
        </p:nvSpPr>
        <p:spPr>
          <a:xfrm>
            <a:off x="2522903" y="720420"/>
            <a:ext cx="908385" cy="703865"/>
          </a:xfrm>
          <a:prstGeom prst="ellipse">
            <a:avLst/>
          </a:prstGeom>
          <a:solidFill>
            <a:srgbClr val="22809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68" name="Oval 167"/>
          <p:cNvSpPr/>
          <p:nvPr/>
        </p:nvSpPr>
        <p:spPr>
          <a:xfrm>
            <a:off x="3774171" y="678864"/>
            <a:ext cx="501192" cy="552122"/>
          </a:xfrm>
          <a:prstGeom prst="ellipse">
            <a:avLst/>
          </a:prstGeom>
          <a:solidFill>
            <a:srgbClr val="6F8E3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69" name="Flowchart: Manual Operation 242"/>
          <p:cNvSpPr/>
          <p:nvPr/>
        </p:nvSpPr>
        <p:spPr>
          <a:xfrm rot="10800000">
            <a:off x="2600904" y="720418"/>
            <a:ext cx="1095262" cy="1111467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4066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401"/>
              <a:gd name="connsiteX1" fmla="*/ 10000 w 10000"/>
              <a:gd name="connsiteY1" fmla="*/ 0 h 10401"/>
              <a:gd name="connsiteX2" fmla="*/ 5771 w 10000"/>
              <a:gd name="connsiteY2" fmla="*/ 10401 h 10401"/>
              <a:gd name="connsiteX3" fmla="*/ 4066 w 10000"/>
              <a:gd name="connsiteY3" fmla="*/ 10000 h 10401"/>
              <a:gd name="connsiteX4" fmla="*/ 0 w 10000"/>
              <a:gd name="connsiteY4" fmla="*/ 0 h 10401"/>
              <a:gd name="connsiteX0" fmla="*/ 0 w 10000"/>
              <a:gd name="connsiteY0" fmla="*/ 0 h 10401"/>
              <a:gd name="connsiteX1" fmla="*/ 10000 w 10000"/>
              <a:gd name="connsiteY1" fmla="*/ 0 h 10401"/>
              <a:gd name="connsiteX2" fmla="*/ 5771 w 10000"/>
              <a:gd name="connsiteY2" fmla="*/ 10401 h 10401"/>
              <a:gd name="connsiteX3" fmla="*/ 4066 w 10000"/>
              <a:gd name="connsiteY3" fmla="*/ 10000 h 10401"/>
              <a:gd name="connsiteX4" fmla="*/ 0 w 10000"/>
              <a:gd name="connsiteY4" fmla="*/ 0 h 10401"/>
              <a:gd name="connsiteX0" fmla="*/ 0 w 10000"/>
              <a:gd name="connsiteY0" fmla="*/ 0 h 10561"/>
              <a:gd name="connsiteX1" fmla="*/ 10000 w 10000"/>
              <a:gd name="connsiteY1" fmla="*/ 0 h 10561"/>
              <a:gd name="connsiteX2" fmla="*/ 5771 w 10000"/>
              <a:gd name="connsiteY2" fmla="*/ 10401 h 10561"/>
              <a:gd name="connsiteX3" fmla="*/ 4066 w 10000"/>
              <a:gd name="connsiteY3" fmla="*/ 10561 h 10561"/>
              <a:gd name="connsiteX4" fmla="*/ 0 w 10000"/>
              <a:gd name="connsiteY4" fmla="*/ 0 h 10561"/>
              <a:gd name="connsiteX0" fmla="*/ 0 w 10000"/>
              <a:gd name="connsiteY0" fmla="*/ 0 h 10561"/>
              <a:gd name="connsiteX1" fmla="*/ 10000 w 10000"/>
              <a:gd name="connsiteY1" fmla="*/ 0 h 10561"/>
              <a:gd name="connsiteX2" fmla="*/ 5771 w 10000"/>
              <a:gd name="connsiteY2" fmla="*/ 10401 h 10561"/>
              <a:gd name="connsiteX3" fmla="*/ 4066 w 10000"/>
              <a:gd name="connsiteY3" fmla="*/ 10561 h 10561"/>
              <a:gd name="connsiteX4" fmla="*/ 0 w 10000"/>
              <a:gd name="connsiteY4" fmla="*/ 0 h 10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561">
                <a:moveTo>
                  <a:pt x="0" y="0"/>
                </a:moveTo>
                <a:lnTo>
                  <a:pt x="10000" y="0"/>
                </a:lnTo>
                <a:cubicBezTo>
                  <a:pt x="8590" y="3467"/>
                  <a:pt x="6121" y="1726"/>
                  <a:pt x="5771" y="10401"/>
                </a:cubicBezTo>
                <a:lnTo>
                  <a:pt x="4066" y="10561"/>
                </a:lnTo>
                <a:cubicBezTo>
                  <a:pt x="3989" y="1593"/>
                  <a:pt x="1355" y="3520"/>
                  <a:pt x="0" y="0"/>
                </a:cubicBezTo>
                <a:close/>
              </a:path>
            </a:pathLst>
          </a:custGeom>
          <a:gradFill>
            <a:gsLst>
              <a:gs pos="30000">
                <a:srgbClr val="813B84"/>
              </a:gs>
              <a:gs pos="46000">
                <a:srgbClr val="9B4C59"/>
              </a:gs>
              <a:gs pos="0">
                <a:srgbClr val="7030A0"/>
              </a:gs>
              <a:gs pos="100000">
                <a:srgbClr val="C36518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47" name="TextBox 246"/>
          <p:cNvSpPr txBox="1"/>
          <p:nvPr/>
        </p:nvSpPr>
        <p:spPr>
          <a:xfrm>
            <a:off x="4152258" y="4043155"/>
            <a:ext cx="19262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 smtClean="0"/>
              <a:t>Objectives</a:t>
            </a:r>
            <a:endParaRPr lang="en-AU" sz="3200" dirty="0"/>
          </a:p>
        </p:txBody>
      </p:sp>
      <p:sp>
        <p:nvSpPr>
          <p:cNvPr id="248" name="TextBox 247"/>
          <p:cNvSpPr txBox="1"/>
          <p:nvPr/>
        </p:nvSpPr>
        <p:spPr>
          <a:xfrm>
            <a:off x="6118489" y="4043155"/>
            <a:ext cx="20674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 smtClean="0"/>
              <a:t>Constraints</a:t>
            </a:r>
            <a:endParaRPr lang="en-AU" sz="3200" dirty="0"/>
          </a:p>
        </p:txBody>
      </p:sp>
      <p:cxnSp>
        <p:nvCxnSpPr>
          <p:cNvPr id="249" name="Straight Arrow Connector 248"/>
          <p:cNvCxnSpPr>
            <a:stCxn id="261" idx="3"/>
            <a:endCxn id="265" idx="1"/>
          </p:cNvCxnSpPr>
          <p:nvPr/>
        </p:nvCxnSpPr>
        <p:spPr>
          <a:xfrm>
            <a:off x="1608263" y="2697257"/>
            <a:ext cx="77155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Arrow Connector 249"/>
          <p:cNvCxnSpPr>
            <a:stCxn id="265" idx="3"/>
            <a:endCxn id="258" idx="1"/>
          </p:cNvCxnSpPr>
          <p:nvPr/>
        </p:nvCxnSpPr>
        <p:spPr>
          <a:xfrm>
            <a:off x="4545406" y="2697257"/>
            <a:ext cx="80286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Straight Arrow Connector 250"/>
          <p:cNvCxnSpPr>
            <a:stCxn id="258" idx="3"/>
            <a:endCxn id="255" idx="1"/>
          </p:cNvCxnSpPr>
          <p:nvPr/>
        </p:nvCxnSpPr>
        <p:spPr>
          <a:xfrm>
            <a:off x="6252686" y="2697257"/>
            <a:ext cx="87827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5" name="TextBox 254"/>
          <p:cNvSpPr txBox="1"/>
          <p:nvPr/>
        </p:nvSpPr>
        <p:spPr>
          <a:xfrm>
            <a:off x="7130965" y="2404869"/>
            <a:ext cx="17247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 smtClean="0"/>
              <a:t>Outcome</a:t>
            </a:r>
            <a:endParaRPr lang="en-AU" sz="3200" dirty="0"/>
          </a:p>
        </p:txBody>
      </p:sp>
      <p:sp>
        <p:nvSpPr>
          <p:cNvPr id="258" name="TextBox 257"/>
          <p:cNvSpPr txBox="1"/>
          <p:nvPr/>
        </p:nvSpPr>
        <p:spPr>
          <a:xfrm>
            <a:off x="5290759" y="2404869"/>
            <a:ext cx="9252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 smtClean="0"/>
              <a:t>Plan</a:t>
            </a:r>
            <a:endParaRPr lang="en-AU" sz="3200" dirty="0"/>
          </a:p>
        </p:txBody>
      </p:sp>
      <p:sp>
        <p:nvSpPr>
          <p:cNvPr id="261" name="TextBox 260"/>
          <p:cNvSpPr txBox="1"/>
          <p:nvPr/>
        </p:nvSpPr>
        <p:spPr>
          <a:xfrm>
            <a:off x="646910" y="2404869"/>
            <a:ext cx="9815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b="1" u="sng" dirty="0" smtClean="0">
                <a:solidFill>
                  <a:srgbClr val="FFFF00"/>
                </a:solidFill>
              </a:rPr>
              <a:t>Data</a:t>
            </a:r>
            <a:endParaRPr lang="en-AU" sz="3200" b="1" u="sng" dirty="0">
              <a:solidFill>
                <a:srgbClr val="FFFF00"/>
              </a:solidFill>
            </a:endParaRPr>
          </a:p>
        </p:txBody>
      </p:sp>
      <p:sp>
        <p:nvSpPr>
          <p:cNvPr id="265" name="TextBox 264"/>
          <p:cNvSpPr txBox="1"/>
          <p:nvPr/>
        </p:nvSpPr>
        <p:spPr>
          <a:xfrm>
            <a:off x="2379813" y="2404869"/>
            <a:ext cx="22179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 smtClean="0"/>
              <a:t>Information</a:t>
            </a:r>
            <a:endParaRPr lang="en-AU" sz="3200" dirty="0"/>
          </a:p>
        </p:txBody>
      </p:sp>
      <p:cxnSp>
        <p:nvCxnSpPr>
          <p:cNvPr id="271" name="Elbow Connector 270"/>
          <p:cNvCxnSpPr/>
          <p:nvPr/>
        </p:nvCxnSpPr>
        <p:spPr>
          <a:xfrm rot="5400000" flipH="1" flipV="1">
            <a:off x="4459920" y="3312789"/>
            <a:ext cx="1053510" cy="407223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Elbow Connector 271"/>
          <p:cNvCxnSpPr/>
          <p:nvPr/>
        </p:nvCxnSpPr>
        <p:spPr>
          <a:xfrm rot="16200000" flipV="1">
            <a:off x="6030888" y="3177987"/>
            <a:ext cx="1037923" cy="648249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/>
          <p:cNvSpPr txBox="1"/>
          <p:nvPr/>
        </p:nvSpPr>
        <p:spPr>
          <a:xfrm>
            <a:off x="7345544" y="2827454"/>
            <a:ext cx="129561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400" dirty="0" smtClean="0">
                <a:solidFill>
                  <a:srgbClr val="B3FFD0"/>
                </a:solidFill>
              </a:rPr>
              <a:t>Better </a:t>
            </a:r>
          </a:p>
          <a:p>
            <a:pPr algn="ctr"/>
            <a:r>
              <a:rPr lang="en-AU" sz="2400" dirty="0" smtClean="0">
                <a:solidFill>
                  <a:srgbClr val="B3FFD0"/>
                </a:solidFill>
              </a:rPr>
              <a:t>outcome</a:t>
            </a:r>
            <a:endParaRPr lang="en-AU" sz="2400" dirty="0">
              <a:solidFill>
                <a:srgbClr val="B3FFD0"/>
              </a:solidFill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5237731" y="2842694"/>
            <a:ext cx="103130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400" dirty="0" smtClean="0">
                <a:solidFill>
                  <a:srgbClr val="B3FFD0"/>
                </a:solidFill>
              </a:rPr>
              <a:t>Better </a:t>
            </a:r>
          </a:p>
          <a:p>
            <a:pPr algn="ctr"/>
            <a:r>
              <a:rPr lang="en-AU" sz="2400" dirty="0" smtClean="0">
                <a:solidFill>
                  <a:srgbClr val="B3FFD0"/>
                </a:solidFill>
              </a:rPr>
              <a:t>plan</a:t>
            </a:r>
            <a:endParaRPr lang="en-AU" sz="2400" dirty="0">
              <a:solidFill>
                <a:srgbClr val="B3FFD0"/>
              </a:solidFill>
            </a:endParaRPr>
          </a:p>
        </p:txBody>
      </p:sp>
      <p:sp>
        <p:nvSpPr>
          <p:cNvPr id="122" name="TextBox 121"/>
          <p:cNvSpPr txBox="1"/>
          <p:nvPr/>
        </p:nvSpPr>
        <p:spPr>
          <a:xfrm>
            <a:off x="2386983" y="2888861"/>
            <a:ext cx="198996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400" dirty="0" smtClean="0">
                <a:solidFill>
                  <a:srgbClr val="B3FFD0"/>
                </a:solidFill>
              </a:rPr>
              <a:t>Better </a:t>
            </a:r>
          </a:p>
          <a:p>
            <a:pPr algn="ctr"/>
            <a:r>
              <a:rPr lang="en-AU" sz="2400" dirty="0" smtClean="0">
                <a:solidFill>
                  <a:srgbClr val="B3FFD0"/>
                </a:solidFill>
              </a:rPr>
              <a:t>understanding</a:t>
            </a:r>
          </a:p>
          <a:p>
            <a:pPr algn="ctr"/>
            <a:r>
              <a:rPr lang="en-AU" sz="2400" dirty="0" smtClean="0">
                <a:solidFill>
                  <a:srgbClr val="B3FFD0"/>
                </a:solidFill>
              </a:rPr>
              <a:t>of biodiversity</a:t>
            </a:r>
          </a:p>
          <a:p>
            <a:pPr algn="ctr"/>
            <a:endParaRPr lang="en-AU" sz="2400" dirty="0">
              <a:solidFill>
                <a:srgbClr val="B3FFD0"/>
              </a:solidFill>
            </a:endParaRPr>
          </a:p>
        </p:txBody>
      </p:sp>
      <p:sp>
        <p:nvSpPr>
          <p:cNvPr id="125" name="Rectangle 124"/>
          <p:cNvSpPr/>
          <p:nvPr/>
        </p:nvSpPr>
        <p:spPr>
          <a:xfrm>
            <a:off x="218475" y="3526720"/>
            <a:ext cx="1909644" cy="1346691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6" name="TextBox 125"/>
          <p:cNvSpPr txBox="1"/>
          <p:nvPr/>
        </p:nvSpPr>
        <p:spPr>
          <a:xfrm>
            <a:off x="139973" y="3048714"/>
            <a:ext cx="206665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200" dirty="0" smtClean="0"/>
              <a:t>Genetic samples</a:t>
            </a:r>
            <a:endParaRPr lang="en-AU" sz="2200" dirty="0"/>
          </a:p>
        </p:txBody>
      </p:sp>
      <p:sp>
        <p:nvSpPr>
          <p:cNvPr id="127" name="Rectangle 126"/>
          <p:cNvSpPr/>
          <p:nvPr/>
        </p:nvSpPr>
        <p:spPr>
          <a:xfrm>
            <a:off x="106340" y="3065055"/>
            <a:ext cx="2133914" cy="191203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30" name="Picture 129" descr="http://phylopic.org/assets/images/submissions/b9d5547b-773c-46c8-841a-0846ff7f09ab.thumb.png"/>
          <p:cNvPicPr>
            <a:picLocks noChangeAspect="1" noChangeArrowheads="1"/>
          </p:cNvPicPr>
          <p:nvPr/>
        </p:nvPicPr>
        <p:blipFill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829" y="4292757"/>
            <a:ext cx="428599" cy="428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" name="Picture 132" descr="http://phylopic.org/assets/images/submissions/b9d5547b-773c-46c8-841a-0846ff7f09ab.thumb.png"/>
          <p:cNvPicPr>
            <a:picLocks noChangeAspect="1" noChangeArrowheads="1"/>
          </p:cNvPicPr>
          <p:nvPr/>
        </p:nvPicPr>
        <p:blipFill>
          <a:blip r:embed="rId5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982" y="4296337"/>
            <a:ext cx="428599" cy="428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4" name="Picture 133" descr="http://phylopic.org/assets/images/submissions/b9d5547b-773c-46c8-841a-0846ff7f09ab.thumb.png"/>
          <p:cNvPicPr>
            <a:picLocks noChangeAspect="1" noChangeArrowheads="1"/>
          </p:cNvPicPr>
          <p:nvPr/>
        </p:nvPicPr>
        <p:blipFill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435" y="3506746"/>
            <a:ext cx="428599" cy="428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5" name="Straight Connector 134"/>
          <p:cNvCxnSpPr/>
          <p:nvPr/>
        </p:nvCxnSpPr>
        <p:spPr>
          <a:xfrm>
            <a:off x="7354726" y="400380"/>
            <a:ext cx="0" cy="102725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/>
          <p:cNvCxnSpPr/>
          <p:nvPr/>
        </p:nvCxnSpPr>
        <p:spPr>
          <a:xfrm>
            <a:off x="7354726" y="1424762"/>
            <a:ext cx="145566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TextBox 136"/>
          <p:cNvSpPr txBox="1"/>
          <p:nvPr/>
        </p:nvSpPr>
        <p:spPr>
          <a:xfrm>
            <a:off x="7365330" y="1469555"/>
            <a:ext cx="882248" cy="436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 smtClean="0"/>
              <a:t>2000</a:t>
            </a:r>
            <a:endParaRPr lang="en-AU" sz="2000" dirty="0"/>
          </a:p>
        </p:txBody>
      </p:sp>
      <p:sp>
        <p:nvSpPr>
          <p:cNvPr id="138" name="TextBox 137"/>
          <p:cNvSpPr txBox="1"/>
          <p:nvPr/>
        </p:nvSpPr>
        <p:spPr>
          <a:xfrm>
            <a:off x="8143029" y="1457030"/>
            <a:ext cx="9172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 smtClean="0"/>
              <a:t>Future</a:t>
            </a:r>
            <a:endParaRPr lang="en-AU" sz="2000" dirty="0"/>
          </a:p>
        </p:txBody>
      </p:sp>
      <p:cxnSp>
        <p:nvCxnSpPr>
          <p:cNvPr id="139" name="Straight Connector 138"/>
          <p:cNvCxnSpPr/>
          <p:nvPr/>
        </p:nvCxnSpPr>
        <p:spPr>
          <a:xfrm>
            <a:off x="7650122" y="1424762"/>
            <a:ext cx="0" cy="6548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/>
          <p:cNvCxnSpPr/>
          <p:nvPr/>
        </p:nvCxnSpPr>
        <p:spPr>
          <a:xfrm>
            <a:off x="8732382" y="1424288"/>
            <a:ext cx="0" cy="6548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TextBox 140"/>
          <p:cNvSpPr txBox="1"/>
          <p:nvPr/>
        </p:nvSpPr>
        <p:spPr>
          <a:xfrm rot="16200000">
            <a:off x="6284329" y="739838"/>
            <a:ext cx="16409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 smtClean="0"/>
              <a:t>Biodiversity</a:t>
            </a:r>
            <a:endParaRPr lang="en-AU" sz="2400" dirty="0"/>
          </a:p>
        </p:txBody>
      </p:sp>
      <p:sp>
        <p:nvSpPr>
          <p:cNvPr id="142" name="Freeform 141"/>
          <p:cNvSpPr/>
          <p:nvPr/>
        </p:nvSpPr>
        <p:spPr>
          <a:xfrm>
            <a:off x="7451810" y="583081"/>
            <a:ext cx="322708" cy="384339"/>
          </a:xfrm>
          <a:custGeom>
            <a:avLst/>
            <a:gdLst>
              <a:gd name="connsiteX0" fmla="*/ 0 w 1365813"/>
              <a:gd name="connsiteY0" fmla="*/ 0 h 787079"/>
              <a:gd name="connsiteX1" fmla="*/ 370390 w 1365813"/>
              <a:gd name="connsiteY1" fmla="*/ 277793 h 787079"/>
              <a:gd name="connsiteX2" fmla="*/ 775504 w 1365813"/>
              <a:gd name="connsiteY2" fmla="*/ 544010 h 787079"/>
              <a:gd name="connsiteX3" fmla="*/ 1365813 w 1365813"/>
              <a:gd name="connsiteY3" fmla="*/ 787079 h 7870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65813" h="787079">
                <a:moveTo>
                  <a:pt x="0" y="0"/>
                </a:moveTo>
                <a:cubicBezTo>
                  <a:pt x="120569" y="93562"/>
                  <a:pt x="241139" y="187125"/>
                  <a:pt x="370390" y="277793"/>
                </a:cubicBezTo>
                <a:cubicBezTo>
                  <a:pt x="499641" y="368461"/>
                  <a:pt x="609600" y="459129"/>
                  <a:pt x="775504" y="544010"/>
                </a:cubicBezTo>
                <a:cubicBezTo>
                  <a:pt x="941408" y="628891"/>
                  <a:pt x="1153610" y="707985"/>
                  <a:pt x="1365813" y="787079"/>
                </a:cubicBezTo>
              </a:path>
            </a:pathLst>
          </a:cu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43" name="Rectangle 142"/>
          <p:cNvSpPr/>
          <p:nvPr/>
        </p:nvSpPr>
        <p:spPr>
          <a:xfrm>
            <a:off x="6926392" y="108495"/>
            <a:ext cx="2133914" cy="191203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44" name="Rectangle 143"/>
          <p:cNvSpPr/>
          <p:nvPr/>
        </p:nvSpPr>
        <p:spPr>
          <a:xfrm>
            <a:off x="4643482" y="108495"/>
            <a:ext cx="2133914" cy="191203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45" name="Rectangle 144"/>
          <p:cNvSpPr/>
          <p:nvPr/>
        </p:nvSpPr>
        <p:spPr>
          <a:xfrm>
            <a:off x="4783064" y="576577"/>
            <a:ext cx="1909644" cy="1346691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pSp>
        <p:nvGrpSpPr>
          <p:cNvPr id="146" name="Group 145"/>
          <p:cNvGrpSpPr/>
          <p:nvPr/>
        </p:nvGrpSpPr>
        <p:grpSpPr>
          <a:xfrm>
            <a:off x="4907905" y="667958"/>
            <a:ext cx="1659962" cy="1163929"/>
            <a:chOff x="4907905" y="667958"/>
            <a:chExt cx="1659962" cy="1163929"/>
          </a:xfrm>
        </p:grpSpPr>
        <p:sp>
          <p:nvSpPr>
            <p:cNvPr id="147" name="Rectangle 146"/>
            <p:cNvSpPr/>
            <p:nvPr/>
          </p:nvSpPr>
          <p:spPr>
            <a:xfrm>
              <a:off x="4907906" y="667958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48" name="Rectangle 147"/>
            <p:cNvSpPr/>
            <p:nvPr/>
          </p:nvSpPr>
          <p:spPr>
            <a:xfrm>
              <a:off x="5395744" y="667958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49" name="Rectangle 148"/>
            <p:cNvSpPr/>
            <p:nvPr/>
          </p:nvSpPr>
          <p:spPr>
            <a:xfrm>
              <a:off x="6127501" y="667958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50" name="Rectangle 149"/>
            <p:cNvSpPr/>
            <p:nvPr/>
          </p:nvSpPr>
          <p:spPr>
            <a:xfrm>
              <a:off x="5883582" y="667958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51" name="Rectangle 150"/>
            <p:cNvSpPr/>
            <p:nvPr/>
          </p:nvSpPr>
          <p:spPr>
            <a:xfrm>
              <a:off x="5639663" y="667958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rgbClr val="00B050"/>
                </a:solidFill>
              </a:endParaRPr>
            </a:p>
          </p:txBody>
        </p:sp>
        <p:sp>
          <p:nvSpPr>
            <p:cNvPr id="152" name="Rectangle 151"/>
            <p:cNvSpPr/>
            <p:nvPr/>
          </p:nvSpPr>
          <p:spPr>
            <a:xfrm>
              <a:off x="5151825" y="667958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rgbClr val="00B050"/>
                </a:solidFill>
              </a:endParaRPr>
            </a:p>
          </p:txBody>
        </p:sp>
        <p:sp>
          <p:nvSpPr>
            <p:cNvPr id="153" name="Rectangle 152"/>
            <p:cNvSpPr/>
            <p:nvPr/>
          </p:nvSpPr>
          <p:spPr>
            <a:xfrm>
              <a:off x="6371421" y="667958"/>
              <a:ext cx="196446" cy="196446"/>
            </a:xfrm>
            <a:prstGeom prst="rect">
              <a:avLst/>
            </a:prstGeom>
            <a:pattFill prst="lgCheck">
              <a:fgClr>
                <a:srgbClr val="00B050"/>
              </a:fgClr>
              <a:bgClr>
                <a:schemeClr val="tx1">
                  <a:lumMod val="50000"/>
                </a:schemeClr>
              </a:bgClr>
            </a:patt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54" name="Rectangle 153"/>
            <p:cNvSpPr/>
            <p:nvPr/>
          </p:nvSpPr>
          <p:spPr>
            <a:xfrm>
              <a:off x="4907906" y="909829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55" name="Rectangle 154"/>
            <p:cNvSpPr/>
            <p:nvPr/>
          </p:nvSpPr>
          <p:spPr>
            <a:xfrm>
              <a:off x="5395744" y="909829"/>
              <a:ext cx="196446" cy="196446"/>
            </a:xfrm>
            <a:prstGeom prst="rect">
              <a:avLst/>
            </a:prstGeom>
            <a:pattFill prst="lgCheck">
              <a:fgClr>
                <a:srgbClr val="00B050"/>
              </a:fgClr>
              <a:bgClr>
                <a:schemeClr val="tx1">
                  <a:lumMod val="50000"/>
                </a:schemeClr>
              </a:bgClr>
            </a:patt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56" name="Rectangle 155"/>
            <p:cNvSpPr/>
            <p:nvPr/>
          </p:nvSpPr>
          <p:spPr>
            <a:xfrm>
              <a:off x="6127501" y="909829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57" name="Rectangle 156"/>
            <p:cNvSpPr/>
            <p:nvPr/>
          </p:nvSpPr>
          <p:spPr>
            <a:xfrm>
              <a:off x="5883582" y="909829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58" name="Rectangle 157"/>
            <p:cNvSpPr/>
            <p:nvPr/>
          </p:nvSpPr>
          <p:spPr>
            <a:xfrm>
              <a:off x="5639663" y="909829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59" name="Rectangle 158"/>
            <p:cNvSpPr/>
            <p:nvPr/>
          </p:nvSpPr>
          <p:spPr>
            <a:xfrm>
              <a:off x="5151825" y="909829"/>
              <a:ext cx="196446" cy="196446"/>
            </a:xfrm>
            <a:prstGeom prst="rect">
              <a:avLst/>
            </a:prstGeom>
            <a:solidFill>
              <a:srgbClr val="00B050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rgbClr val="00B050"/>
                </a:solidFill>
              </a:endParaRPr>
            </a:p>
          </p:txBody>
        </p:sp>
        <p:sp>
          <p:nvSpPr>
            <p:cNvPr id="187" name="Rectangle 186"/>
            <p:cNvSpPr/>
            <p:nvPr/>
          </p:nvSpPr>
          <p:spPr>
            <a:xfrm>
              <a:off x="6371421" y="909829"/>
              <a:ext cx="196446" cy="19644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88" name="Rectangle 187"/>
            <p:cNvSpPr/>
            <p:nvPr/>
          </p:nvSpPr>
          <p:spPr>
            <a:xfrm>
              <a:off x="4907906" y="1151700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89" name="Rectangle 188"/>
            <p:cNvSpPr/>
            <p:nvPr/>
          </p:nvSpPr>
          <p:spPr>
            <a:xfrm>
              <a:off x="5395744" y="1151700"/>
              <a:ext cx="196446" cy="196446"/>
            </a:xfrm>
            <a:prstGeom prst="rect">
              <a:avLst/>
            </a:prstGeom>
            <a:solidFill>
              <a:srgbClr val="00B050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90" name="Rectangle 189"/>
            <p:cNvSpPr/>
            <p:nvPr/>
          </p:nvSpPr>
          <p:spPr>
            <a:xfrm>
              <a:off x="6127501" y="1151700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91" name="Rectangle 190"/>
            <p:cNvSpPr/>
            <p:nvPr/>
          </p:nvSpPr>
          <p:spPr>
            <a:xfrm>
              <a:off x="5883582" y="1151700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92" name="Rectangle 191"/>
            <p:cNvSpPr/>
            <p:nvPr/>
          </p:nvSpPr>
          <p:spPr>
            <a:xfrm>
              <a:off x="5639663" y="1151700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93" name="Rectangle 192"/>
            <p:cNvSpPr/>
            <p:nvPr/>
          </p:nvSpPr>
          <p:spPr>
            <a:xfrm>
              <a:off x="5151825" y="1151700"/>
              <a:ext cx="196446" cy="196446"/>
            </a:xfrm>
            <a:prstGeom prst="rect">
              <a:avLst/>
            </a:prstGeom>
            <a:solidFill>
              <a:srgbClr val="00B050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94" name="Rectangle 193"/>
            <p:cNvSpPr/>
            <p:nvPr/>
          </p:nvSpPr>
          <p:spPr>
            <a:xfrm>
              <a:off x="6371421" y="1151700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rgbClr val="00B050"/>
                </a:solidFill>
              </a:endParaRPr>
            </a:p>
          </p:txBody>
        </p:sp>
        <p:sp>
          <p:nvSpPr>
            <p:cNvPr id="195" name="Rectangle 194"/>
            <p:cNvSpPr/>
            <p:nvPr/>
          </p:nvSpPr>
          <p:spPr>
            <a:xfrm>
              <a:off x="4907905" y="163544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u="sng"/>
            </a:p>
          </p:txBody>
        </p:sp>
        <p:sp>
          <p:nvSpPr>
            <p:cNvPr id="196" name="Rectangle 195"/>
            <p:cNvSpPr/>
            <p:nvPr/>
          </p:nvSpPr>
          <p:spPr>
            <a:xfrm>
              <a:off x="5395744" y="1635441"/>
              <a:ext cx="196446" cy="19644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u="sng"/>
            </a:p>
          </p:txBody>
        </p:sp>
        <p:sp>
          <p:nvSpPr>
            <p:cNvPr id="197" name="Rectangle 196"/>
            <p:cNvSpPr/>
            <p:nvPr/>
          </p:nvSpPr>
          <p:spPr>
            <a:xfrm>
              <a:off x="6127501" y="163544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u="sng">
                <a:solidFill>
                  <a:srgbClr val="00B050"/>
                </a:solidFill>
              </a:endParaRPr>
            </a:p>
          </p:txBody>
        </p:sp>
        <p:sp>
          <p:nvSpPr>
            <p:cNvPr id="198" name="Rectangle 197"/>
            <p:cNvSpPr/>
            <p:nvPr/>
          </p:nvSpPr>
          <p:spPr>
            <a:xfrm>
              <a:off x="5883582" y="163544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u="sng"/>
            </a:p>
          </p:txBody>
        </p:sp>
        <p:sp>
          <p:nvSpPr>
            <p:cNvPr id="199" name="Rectangle 198"/>
            <p:cNvSpPr/>
            <p:nvPr/>
          </p:nvSpPr>
          <p:spPr>
            <a:xfrm>
              <a:off x="5639663" y="1635441"/>
              <a:ext cx="196446" cy="196446"/>
            </a:xfrm>
            <a:prstGeom prst="rect">
              <a:avLst/>
            </a:prstGeom>
            <a:solidFill>
              <a:srgbClr val="00B050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u="sng"/>
            </a:p>
          </p:txBody>
        </p:sp>
        <p:sp>
          <p:nvSpPr>
            <p:cNvPr id="200" name="Rectangle 199"/>
            <p:cNvSpPr/>
            <p:nvPr/>
          </p:nvSpPr>
          <p:spPr>
            <a:xfrm>
              <a:off x="5151825" y="1635441"/>
              <a:ext cx="196446" cy="19644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u="sng"/>
            </a:p>
          </p:txBody>
        </p:sp>
        <p:sp>
          <p:nvSpPr>
            <p:cNvPr id="201" name="Rectangle 200"/>
            <p:cNvSpPr/>
            <p:nvPr/>
          </p:nvSpPr>
          <p:spPr>
            <a:xfrm>
              <a:off x="6371421" y="163544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u="sng">
                <a:solidFill>
                  <a:srgbClr val="00B050"/>
                </a:solidFill>
              </a:endParaRPr>
            </a:p>
          </p:txBody>
        </p:sp>
        <p:sp>
          <p:nvSpPr>
            <p:cNvPr id="202" name="Rectangle 201"/>
            <p:cNvSpPr/>
            <p:nvPr/>
          </p:nvSpPr>
          <p:spPr>
            <a:xfrm>
              <a:off x="4907905" y="139357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03" name="Rectangle 202"/>
            <p:cNvSpPr/>
            <p:nvPr/>
          </p:nvSpPr>
          <p:spPr>
            <a:xfrm>
              <a:off x="6127501" y="139357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rgbClr val="00B050"/>
                </a:solidFill>
              </a:endParaRPr>
            </a:p>
          </p:txBody>
        </p:sp>
        <p:sp>
          <p:nvSpPr>
            <p:cNvPr id="204" name="Rectangle 203"/>
            <p:cNvSpPr/>
            <p:nvPr/>
          </p:nvSpPr>
          <p:spPr>
            <a:xfrm>
              <a:off x="5883582" y="139357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05" name="Rectangle 204"/>
            <p:cNvSpPr/>
            <p:nvPr/>
          </p:nvSpPr>
          <p:spPr>
            <a:xfrm>
              <a:off x="5639663" y="139357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06" name="Rectangle 205"/>
            <p:cNvSpPr/>
            <p:nvPr/>
          </p:nvSpPr>
          <p:spPr>
            <a:xfrm>
              <a:off x="5151825" y="139357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07" name="Rectangle 206"/>
            <p:cNvSpPr/>
            <p:nvPr/>
          </p:nvSpPr>
          <p:spPr>
            <a:xfrm>
              <a:off x="6371421" y="139357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rgbClr val="00B050"/>
                </a:solidFill>
              </a:endParaRPr>
            </a:p>
          </p:txBody>
        </p:sp>
        <p:sp>
          <p:nvSpPr>
            <p:cNvPr id="208" name="Rectangle 207"/>
            <p:cNvSpPr/>
            <p:nvPr/>
          </p:nvSpPr>
          <p:spPr>
            <a:xfrm>
              <a:off x="5395744" y="139357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sp>
        <p:nvSpPr>
          <p:cNvPr id="209" name="Freeform 208"/>
          <p:cNvSpPr/>
          <p:nvPr/>
        </p:nvSpPr>
        <p:spPr>
          <a:xfrm>
            <a:off x="7756047" y="853033"/>
            <a:ext cx="1000022" cy="118098"/>
          </a:xfrm>
          <a:custGeom>
            <a:avLst/>
            <a:gdLst>
              <a:gd name="connsiteX0" fmla="*/ 0 w 3692324"/>
              <a:gd name="connsiteY0" fmla="*/ 1064871 h 1064871"/>
              <a:gd name="connsiteX1" fmla="*/ 1620456 w 3692324"/>
              <a:gd name="connsiteY1" fmla="*/ 729205 h 1064871"/>
              <a:gd name="connsiteX2" fmla="*/ 2384385 w 3692324"/>
              <a:gd name="connsiteY2" fmla="*/ 300942 h 1064871"/>
              <a:gd name="connsiteX3" fmla="*/ 3692324 w 3692324"/>
              <a:gd name="connsiteY3" fmla="*/ 0 h 1064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92324" h="1064871">
                <a:moveTo>
                  <a:pt x="0" y="1064871"/>
                </a:moveTo>
                <a:cubicBezTo>
                  <a:pt x="611529" y="960698"/>
                  <a:pt x="1223059" y="856526"/>
                  <a:pt x="1620456" y="729205"/>
                </a:cubicBezTo>
                <a:cubicBezTo>
                  <a:pt x="2017853" y="601884"/>
                  <a:pt x="2039074" y="422476"/>
                  <a:pt x="2384385" y="300942"/>
                </a:cubicBezTo>
                <a:cubicBezTo>
                  <a:pt x="2729696" y="179408"/>
                  <a:pt x="3211010" y="89704"/>
                  <a:pt x="3692324" y="0"/>
                </a:cubicBezTo>
              </a:path>
            </a:pathLst>
          </a:custGeom>
          <a:noFill/>
          <a:ln w="57150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10" name="Freeform 209"/>
          <p:cNvSpPr/>
          <p:nvPr/>
        </p:nvSpPr>
        <p:spPr>
          <a:xfrm>
            <a:off x="7777942" y="678864"/>
            <a:ext cx="954440" cy="285681"/>
          </a:xfrm>
          <a:custGeom>
            <a:avLst/>
            <a:gdLst>
              <a:gd name="connsiteX0" fmla="*/ 0 w 3692324"/>
              <a:gd name="connsiteY0" fmla="*/ 1064871 h 1064871"/>
              <a:gd name="connsiteX1" fmla="*/ 1620456 w 3692324"/>
              <a:gd name="connsiteY1" fmla="*/ 729205 h 1064871"/>
              <a:gd name="connsiteX2" fmla="*/ 2384385 w 3692324"/>
              <a:gd name="connsiteY2" fmla="*/ 300942 h 1064871"/>
              <a:gd name="connsiteX3" fmla="*/ 3692324 w 3692324"/>
              <a:gd name="connsiteY3" fmla="*/ 0 h 1064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92324" h="1064871">
                <a:moveTo>
                  <a:pt x="0" y="1064871"/>
                </a:moveTo>
                <a:cubicBezTo>
                  <a:pt x="611529" y="960698"/>
                  <a:pt x="1223059" y="856526"/>
                  <a:pt x="1620456" y="729205"/>
                </a:cubicBezTo>
                <a:cubicBezTo>
                  <a:pt x="2017853" y="601884"/>
                  <a:pt x="2039074" y="422476"/>
                  <a:pt x="2384385" y="300942"/>
                </a:cubicBezTo>
                <a:cubicBezTo>
                  <a:pt x="2729696" y="179408"/>
                  <a:pt x="3211010" y="89704"/>
                  <a:pt x="3692324" y="0"/>
                </a:cubicBezTo>
              </a:path>
            </a:pathLst>
          </a:cu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11" name="TextBox 210"/>
          <p:cNvSpPr txBox="1"/>
          <p:nvPr/>
        </p:nvSpPr>
        <p:spPr>
          <a:xfrm>
            <a:off x="4774937" y="107022"/>
            <a:ext cx="170540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200" dirty="0" smtClean="0"/>
              <a:t>Priority areas</a:t>
            </a:r>
            <a:endParaRPr lang="en-AU" sz="2200" dirty="0"/>
          </a:p>
        </p:txBody>
      </p:sp>
      <p:cxnSp>
        <p:nvCxnSpPr>
          <p:cNvPr id="213" name="Straight Connector 212"/>
          <p:cNvCxnSpPr/>
          <p:nvPr/>
        </p:nvCxnSpPr>
        <p:spPr>
          <a:xfrm>
            <a:off x="7773008" y="517057"/>
            <a:ext cx="0" cy="907229"/>
          </a:xfrm>
          <a:prstGeom prst="line">
            <a:avLst/>
          </a:prstGeom>
          <a:ln w="571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6474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20" y="1556192"/>
            <a:ext cx="2758820" cy="220509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766" y="1541726"/>
            <a:ext cx="2795018" cy="223402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2510" y="1556192"/>
            <a:ext cx="2750801" cy="219868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4925" y="66347"/>
            <a:ext cx="7886700" cy="994172"/>
          </a:xfrm>
        </p:spPr>
        <p:txBody>
          <a:bodyPr>
            <a:normAutofit fontScale="90000"/>
          </a:bodyPr>
          <a:lstStyle/>
          <a:p>
            <a:r>
              <a:rPr lang="en-AU" sz="3600" dirty="0">
                <a:latin typeface="+mn-lt"/>
              </a:rPr>
              <a:t>Conservation planning for adaptive and neutral evolutionary processes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658320" y="1060519"/>
            <a:ext cx="19889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n-AU" sz="2800" i="1" dirty="0">
                <a:solidFill>
                  <a:prstClr val="white">
                    <a:lumMod val="95000"/>
                  </a:prstClr>
                </a:solidFill>
                <a:latin typeface="Calibri" panose="020F0502020204030204"/>
              </a:rPr>
              <a:t>Rana </a:t>
            </a:r>
            <a:r>
              <a:rPr lang="en-AU" sz="2800" i="1" dirty="0" err="1">
                <a:solidFill>
                  <a:prstClr val="white">
                    <a:lumMod val="95000"/>
                  </a:prstClr>
                </a:solidFill>
                <a:latin typeface="Calibri" panose="020F0502020204030204"/>
              </a:rPr>
              <a:t>iberica</a:t>
            </a:r>
            <a:endParaRPr lang="en-AU" sz="2800" i="1" dirty="0">
              <a:solidFill>
                <a:prstClr val="white">
                  <a:lumMod val="95000"/>
                </a:prstClr>
              </a:solidFill>
              <a:latin typeface="Calibri" panose="020F0502020204030204"/>
            </a:endParaRPr>
          </a:p>
        </p:txBody>
      </p:sp>
      <p:pic>
        <p:nvPicPr>
          <p:cNvPr id="2050" name="Picture 2" descr="Rana-iberica-La-Vera-20071111 9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59" t="21390" r="7325" b="9549"/>
          <a:stretch/>
        </p:blipFill>
        <p:spPr bwMode="auto">
          <a:xfrm>
            <a:off x="6834366" y="3521602"/>
            <a:ext cx="1904783" cy="1462122"/>
          </a:xfrm>
          <a:prstGeom prst="ellipse">
            <a:avLst/>
          </a:prstGeom>
          <a:ln w="63500" cap="rnd">
            <a:solidFill>
              <a:schemeClr val="tx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iucn icons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4245" y="2996174"/>
            <a:ext cx="870034" cy="870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Pelobates cultripes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79" t="23373" b="7007"/>
          <a:stretch/>
        </p:blipFill>
        <p:spPr bwMode="auto">
          <a:xfrm>
            <a:off x="3954793" y="3582200"/>
            <a:ext cx="1815425" cy="1340927"/>
          </a:xfrm>
          <a:prstGeom prst="ellipse">
            <a:avLst/>
          </a:prstGeom>
          <a:ln w="63500" cap="rnd">
            <a:solidFill>
              <a:schemeClr val="tx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3161481" y="1060519"/>
            <a:ext cx="29147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n-AU" sz="2800" i="1" dirty="0" err="1">
                <a:solidFill>
                  <a:prstClr val="white">
                    <a:lumMod val="95000"/>
                  </a:prstClr>
                </a:solidFill>
                <a:latin typeface="Calibri" panose="020F0502020204030204"/>
              </a:rPr>
              <a:t>Pelobates</a:t>
            </a:r>
            <a:r>
              <a:rPr lang="en-AU" sz="2800" i="1" dirty="0">
                <a:solidFill>
                  <a:prstClr val="white">
                    <a:lumMod val="95000"/>
                  </a:prstClr>
                </a:solidFill>
                <a:latin typeface="Calibri" panose="020F0502020204030204"/>
              </a:rPr>
              <a:t> </a:t>
            </a:r>
            <a:r>
              <a:rPr lang="en-AU" sz="2800" i="1" dirty="0" err="1">
                <a:solidFill>
                  <a:prstClr val="white">
                    <a:lumMod val="95000"/>
                  </a:prstClr>
                </a:solidFill>
                <a:latin typeface="Calibri" panose="020F0502020204030204"/>
              </a:rPr>
              <a:t>cultripes</a:t>
            </a:r>
            <a:endParaRPr lang="en-AU" sz="2800" i="1" dirty="0">
              <a:solidFill>
                <a:prstClr val="white">
                  <a:lumMod val="95000"/>
                </a:prstClr>
              </a:solidFill>
              <a:latin typeface="Calibri" panose="020F0502020204030204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32220" y="1060519"/>
            <a:ext cx="19255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n-AU" sz="2800" i="1" dirty="0" err="1">
                <a:solidFill>
                  <a:prstClr val="white">
                    <a:lumMod val="95000"/>
                  </a:prstClr>
                </a:solidFill>
                <a:latin typeface="Calibri" panose="020F0502020204030204"/>
              </a:rPr>
              <a:t>Hyla</a:t>
            </a:r>
            <a:r>
              <a:rPr lang="en-AU" sz="2800" i="1" dirty="0">
                <a:solidFill>
                  <a:prstClr val="white">
                    <a:lumMod val="95000"/>
                  </a:prstClr>
                </a:solidFill>
                <a:latin typeface="Calibri" panose="020F0502020204030204"/>
              </a:rPr>
              <a:t> </a:t>
            </a:r>
            <a:r>
              <a:rPr lang="en-AU" sz="2800" i="1" dirty="0" err="1">
                <a:solidFill>
                  <a:prstClr val="white">
                    <a:lumMod val="95000"/>
                  </a:prstClr>
                </a:solidFill>
                <a:latin typeface="Calibri" panose="020F0502020204030204"/>
              </a:rPr>
              <a:t>molleri</a:t>
            </a:r>
            <a:endParaRPr lang="en-AU" sz="2800" i="1" dirty="0">
              <a:solidFill>
                <a:prstClr val="white">
                  <a:lumMod val="95000"/>
                </a:prstClr>
              </a:solidFill>
              <a:latin typeface="Calibri" panose="020F0502020204030204"/>
            </a:endParaRPr>
          </a:p>
        </p:txBody>
      </p:sp>
      <p:pic>
        <p:nvPicPr>
          <p:cNvPr id="13" name="Picture 2" descr="Image result for hyla molleri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369" y="3520221"/>
            <a:ext cx="2187905" cy="1464884"/>
          </a:xfrm>
          <a:prstGeom prst="ellipse">
            <a:avLst/>
          </a:prstGeom>
          <a:ln w="63500" cap="rnd">
            <a:solidFill>
              <a:schemeClr val="tx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Image result for iucn icons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8465" y="3261115"/>
            <a:ext cx="870034" cy="870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3252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112" y="1716790"/>
            <a:ext cx="1947883" cy="1556923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593" y="3454986"/>
            <a:ext cx="1966921" cy="157213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4582" y="1714913"/>
            <a:ext cx="1950231" cy="1558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4581" y="3461655"/>
            <a:ext cx="1950232" cy="15588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36267" y="790795"/>
            <a:ext cx="147957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800" dirty="0" smtClean="0"/>
              <a:t>Adaptive</a:t>
            </a:r>
          </a:p>
          <a:p>
            <a:pPr algn="ctr"/>
            <a:r>
              <a:rPr lang="en-AU" sz="2800" dirty="0" smtClean="0"/>
              <a:t>clusters</a:t>
            </a:r>
            <a:endParaRPr lang="en-AU" sz="2800" dirty="0"/>
          </a:p>
        </p:txBody>
      </p:sp>
      <p:sp>
        <p:nvSpPr>
          <p:cNvPr id="10" name="TextBox 9"/>
          <p:cNvSpPr txBox="1"/>
          <p:nvPr/>
        </p:nvSpPr>
        <p:spPr>
          <a:xfrm>
            <a:off x="2857830" y="790795"/>
            <a:ext cx="128836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800" dirty="0" smtClean="0"/>
              <a:t>Climate</a:t>
            </a:r>
          </a:p>
          <a:p>
            <a:pPr algn="ctr"/>
            <a:r>
              <a:rPr lang="en-AU" sz="2800" dirty="0" err="1" smtClean="0"/>
              <a:t>refugia</a:t>
            </a:r>
            <a:endParaRPr lang="en-AU" sz="28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3854" y="1715851"/>
            <a:ext cx="1950232" cy="15588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3854" y="3461655"/>
            <a:ext cx="1950233" cy="15588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8445" y="3461655"/>
            <a:ext cx="1950232" cy="15588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8445" y="1715851"/>
            <a:ext cx="1950232" cy="15588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617437" y="790795"/>
            <a:ext cx="230306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800" dirty="0" smtClean="0"/>
              <a:t>Individual</a:t>
            </a:r>
          </a:p>
          <a:p>
            <a:pPr algn="ctr"/>
            <a:r>
              <a:rPr lang="en-AU" sz="2800" dirty="0" smtClean="0"/>
              <a:t>heterozygosity</a:t>
            </a:r>
            <a:endParaRPr lang="en-AU" sz="2800" dirty="0"/>
          </a:p>
        </p:txBody>
      </p:sp>
      <p:sp>
        <p:nvSpPr>
          <p:cNvPr id="16" name="TextBox 15"/>
          <p:cNvSpPr txBox="1"/>
          <p:nvPr/>
        </p:nvSpPr>
        <p:spPr>
          <a:xfrm>
            <a:off x="7313993" y="790795"/>
            <a:ext cx="129913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800" dirty="0" smtClean="0"/>
              <a:t>Neutral</a:t>
            </a:r>
          </a:p>
          <a:p>
            <a:pPr algn="ctr"/>
            <a:r>
              <a:rPr lang="en-AU" sz="2800" dirty="0" smtClean="0"/>
              <a:t>clusters</a:t>
            </a:r>
            <a:endParaRPr lang="en-AU" sz="2800" dirty="0"/>
          </a:p>
        </p:txBody>
      </p:sp>
      <p:sp>
        <p:nvSpPr>
          <p:cNvPr id="20" name="Rectangle 19"/>
          <p:cNvSpPr/>
          <p:nvPr/>
        </p:nvSpPr>
        <p:spPr>
          <a:xfrm>
            <a:off x="979460" y="-41263"/>
            <a:ext cx="299024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2800" u="sng" dirty="0" smtClean="0"/>
              <a:t>Adaptive processes</a:t>
            </a:r>
            <a:endParaRPr lang="en-AU" sz="2800" u="sng" dirty="0"/>
          </a:p>
        </p:txBody>
      </p:sp>
      <p:sp>
        <p:nvSpPr>
          <p:cNvPr id="21" name="Rectangle 20"/>
          <p:cNvSpPr/>
          <p:nvPr/>
        </p:nvSpPr>
        <p:spPr>
          <a:xfrm>
            <a:off x="5620869" y="-22107"/>
            <a:ext cx="278601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2800" u="sng" dirty="0" smtClean="0"/>
              <a:t>Neutral processes</a:t>
            </a:r>
            <a:endParaRPr lang="en-AU" sz="2800" u="sng" dirty="0"/>
          </a:p>
        </p:txBody>
      </p:sp>
      <p:sp>
        <p:nvSpPr>
          <p:cNvPr id="27" name="Down Arrow 26"/>
          <p:cNvSpPr/>
          <p:nvPr/>
        </p:nvSpPr>
        <p:spPr>
          <a:xfrm>
            <a:off x="877399" y="481957"/>
            <a:ext cx="597309" cy="299260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b="1"/>
          </a:p>
        </p:txBody>
      </p:sp>
      <p:sp>
        <p:nvSpPr>
          <p:cNvPr id="28" name="Down Arrow 27"/>
          <p:cNvSpPr/>
          <p:nvPr/>
        </p:nvSpPr>
        <p:spPr>
          <a:xfrm>
            <a:off x="3203358" y="481957"/>
            <a:ext cx="597309" cy="299260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b="1"/>
          </a:p>
        </p:txBody>
      </p:sp>
      <p:sp>
        <p:nvSpPr>
          <p:cNvPr id="29" name="Down Arrow 28"/>
          <p:cNvSpPr/>
          <p:nvPr/>
        </p:nvSpPr>
        <p:spPr>
          <a:xfrm>
            <a:off x="5646733" y="481957"/>
            <a:ext cx="597309" cy="299260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0" name="Down Arrow 29"/>
          <p:cNvSpPr/>
          <p:nvPr/>
        </p:nvSpPr>
        <p:spPr>
          <a:xfrm>
            <a:off x="7725241" y="481957"/>
            <a:ext cx="597309" cy="299260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2" name="TextBox 31"/>
          <p:cNvSpPr txBox="1"/>
          <p:nvPr/>
        </p:nvSpPr>
        <p:spPr>
          <a:xfrm>
            <a:off x="4259676" y="104868"/>
            <a:ext cx="930063" cy="707886"/>
          </a:xfrm>
          <a:prstGeom prst="rect">
            <a:avLst/>
          </a:prstGeom>
          <a:solidFill>
            <a:schemeClr val="bg1"/>
          </a:solidFill>
          <a:ln w="31750" cap="rnd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 defTabSz="685800"/>
            <a:r>
              <a:rPr lang="en-AU" sz="2000" b="1" i="1" dirty="0" err="1">
                <a:solidFill>
                  <a:prstClr val="white">
                    <a:lumMod val="95000"/>
                  </a:prstClr>
                </a:solidFill>
                <a:latin typeface="Calibri" panose="020F0502020204030204"/>
              </a:rPr>
              <a:t>Hyla</a:t>
            </a:r>
            <a:r>
              <a:rPr lang="en-AU" sz="2000" b="1" i="1" dirty="0">
                <a:solidFill>
                  <a:prstClr val="white">
                    <a:lumMod val="95000"/>
                  </a:prstClr>
                </a:solidFill>
                <a:latin typeface="Calibri" panose="020F0502020204030204"/>
              </a:rPr>
              <a:t> </a:t>
            </a:r>
            <a:endParaRPr lang="en-AU" sz="2000" b="1" i="1" dirty="0" smtClean="0">
              <a:solidFill>
                <a:prstClr val="white">
                  <a:lumMod val="95000"/>
                </a:prstClr>
              </a:solidFill>
              <a:latin typeface="Calibri" panose="020F0502020204030204"/>
            </a:endParaRPr>
          </a:p>
          <a:p>
            <a:pPr algn="ctr" defTabSz="685800"/>
            <a:r>
              <a:rPr lang="en-AU" sz="2000" b="1" i="1" dirty="0" err="1" smtClean="0">
                <a:solidFill>
                  <a:prstClr val="white">
                    <a:lumMod val="95000"/>
                  </a:prstClr>
                </a:solidFill>
                <a:latin typeface="Calibri" panose="020F0502020204030204"/>
              </a:rPr>
              <a:t>molleri</a:t>
            </a:r>
            <a:endParaRPr lang="en-AU" sz="2000" b="1" i="1" dirty="0">
              <a:solidFill>
                <a:prstClr val="white">
                  <a:lumMod val="95000"/>
                </a:prst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30241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8320" y="-81280"/>
            <a:ext cx="8229600" cy="857250"/>
          </a:xfrm>
        </p:spPr>
        <p:txBody>
          <a:bodyPr/>
          <a:lstStyle/>
          <a:p>
            <a:r>
              <a:rPr lang="en-AU" dirty="0" smtClean="0"/>
              <a:t>Prioritizations </a:t>
            </a:r>
            <a:endParaRPr lang="en-AU" dirty="0"/>
          </a:p>
        </p:txBody>
      </p:sp>
      <p:sp>
        <p:nvSpPr>
          <p:cNvPr id="4" name="TextBox 3"/>
          <p:cNvSpPr txBox="1"/>
          <p:nvPr/>
        </p:nvSpPr>
        <p:spPr>
          <a:xfrm>
            <a:off x="450734" y="4023157"/>
            <a:ext cx="374636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800" dirty="0" smtClean="0"/>
              <a:t>Plan with evolutionary </a:t>
            </a:r>
          </a:p>
          <a:p>
            <a:pPr algn="ctr"/>
            <a:r>
              <a:rPr lang="en-AU" sz="2800" dirty="0" smtClean="0"/>
              <a:t>attributes</a:t>
            </a:r>
            <a:endParaRPr lang="en-AU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5729760" y="432894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AU" dirty="0"/>
          </a:p>
        </p:txBody>
      </p:sp>
      <p:sp>
        <p:nvSpPr>
          <p:cNvPr id="8" name="TextBox 7"/>
          <p:cNvSpPr txBox="1"/>
          <p:nvPr/>
        </p:nvSpPr>
        <p:spPr>
          <a:xfrm>
            <a:off x="5392591" y="4067332"/>
            <a:ext cx="28549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800" dirty="0" smtClean="0"/>
              <a:t>Conventional plan</a:t>
            </a:r>
            <a:endParaRPr lang="en-AU" sz="2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5858" y="656702"/>
            <a:ext cx="4228456" cy="3387599"/>
          </a:xfrm>
          <a:prstGeom prst="rect">
            <a:avLst/>
          </a:prstGeom>
        </p:spPr>
      </p:pic>
      <p:sp>
        <p:nvSpPr>
          <p:cNvPr id="9" name="Oval 8"/>
          <p:cNvSpPr/>
          <p:nvPr/>
        </p:nvSpPr>
        <p:spPr>
          <a:xfrm>
            <a:off x="6891206" y="996871"/>
            <a:ext cx="1320800" cy="1101803"/>
          </a:xfrm>
          <a:prstGeom prst="ellipse">
            <a:avLst/>
          </a:prstGeom>
          <a:noFill/>
          <a:ln w="47625">
            <a:solidFill>
              <a:srgbClr val="FFFF00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" name="Oval 9"/>
          <p:cNvSpPr/>
          <p:nvPr/>
        </p:nvSpPr>
        <p:spPr>
          <a:xfrm>
            <a:off x="4705858" y="2375104"/>
            <a:ext cx="1320800" cy="1101803"/>
          </a:xfrm>
          <a:prstGeom prst="ellipse">
            <a:avLst/>
          </a:prstGeom>
          <a:noFill/>
          <a:ln w="47625">
            <a:solidFill>
              <a:srgbClr val="FFFF00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Oval 10"/>
          <p:cNvSpPr/>
          <p:nvPr/>
        </p:nvSpPr>
        <p:spPr>
          <a:xfrm>
            <a:off x="4968714" y="721566"/>
            <a:ext cx="1320800" cy="1101803"/>
          </a:xfrm>
          <a:prstGeom prst="ellipse">
            <a:avLst/>
          </a:prstGeom>
          <a:noFill/>
          <a:ln w="47625">
            <a:solidFill>
              <a:srgbClr val="FFFF00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686" y="656702"/>
            <a:ext cx="4228456" cy="3387599"/>
          </a:xfrm>
          <a:prstGeom prst="rect">
            <a:avLst/>
          </a:prstGeom>
        </p:spPr>
      </p:pic>
      <p:sp>
        <p:nvSpPr>
          <p:cNvPr id="15" name="Oval 14"/>
          <p:cNvSpPr/>
          <p:nvPr/>
        </p:nvSpPr>
        <p:spPr>
          <a:xfrm>
            <a:off x="2395034" y="996871"/>
            <a:ext cx="1320800" cy="1101803"/>
          </a:xfrm>
          <a:prstGeom prst="ellipse">
            <a:avLst/>
          </a:prstGeom>
          <a:noFill/>
          <a:ln w="47625">
            <a:solidFill>
              <a:srgbClr val="FFFF00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6" name="Oval 15"/>
          <p:cNvSpPr/>
          <p:nvPr/>
        </p:nvSpPr>
        <p:spPr>
          <a:xfrm>
            <a:off x="209686" y="2375104"/>
            <a:ext cx="1320800" cy="1101803"/>
          </a:xfrm>
          <a:prstGeom prst="ellipse">
            <a:avLst/>
          </a:prstGeom>
          <a:noFill/>
          <a:ln w="47625">
            <a:solidFill>
              <a:srgbClr val="FFFF00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7" name="Oval 16"/>
          <p:cNvSpPr/>
          <p:nvPr/>
        </p:nvSpPr>
        <p:spPr>
          <a:xfrm>
            <a:off x="472542" y="721566"/>
            <a:ext cx="1320800" cy="1101803"/>
          </a:xfrm>
          <a:prstGeom prst="ellipse">
            <a:avLst/>
          </a:prstGeom>
          <a:noFill/>
          <a:ln w="47625">
            <a:solidFill>
              <a:srgbClr val="FFFF00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1" name="TextBox 20"/>
          <p:cNvSpPr txBox="1"/>
          <p:nvPr/>
        </p:nvSpPr>
        <p:spPr>
          <a:xfrm>
            <a:off x="5192974" y="4489895"/>
            <a:ext cx="32542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b="1" u="sng" dirty="0" smtClean="0">
                <a:solidFill>
                  <a:srgbClr val="FFFF00"/>
                </a:solidFill>
              </a:rPr>
              <a:t>Only costs 9%</a:t>
            </a:r>
            <a:r>
              <a:rPr lang="en-AU" sz="3200" b="1" u="sng" dirty="0">
                <a:solidFill>
                  <a:srgbClr val="FFFF00"/>
                </a:solidFill>
              </a:rPr>
              <a:t> </a:t>
            </a:r>
            <a:r>
              <a:rPr lang="en-AU" sz="3200" b="1" u="sng" dirty="0" smtClean="0">
                <a:solidFill>
                  <a:srgbClr val="FFFF00"/>
                </a:solidFill>
              </a:rPr>
              <a:t>less</a:t>
            </a:r>
            <a:endParaRPr lang="en-AU" sz="3200" b="1" u="sng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4755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0" name="Straight Connector 59"/>
          <p:cNvCxnSpPr/>
          <p:nvPr/>
        </p:nvCxnSpPr>
        <p:spPr>
          <a:xfrm>
            <a:off x="1514986" y="1251029"/>
            <a:ext cx="0" cy="261843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flipV="1">
            <a:off x="1514986" y="3859755"/>
            <a:ext cx="4612214" cy="138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9" name="TextBox 2048"/>
          <p:cNvSpPr txBox="1"/>
          <p:nvPr/>
        </p:nvSpPr>
        <p:spPr>
          <a:xfrm>
            <a:off x="1997367" y="3965810"/>
            <a:ext cx="10182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 smtClean="0"/>
              <a:t>2000</a:t>
            </a:r>
            <a:endParaRPr lang="en-AU" sz="3200" dirty="0"/>
          </a:p>
        </p:txBody>
      </p:sp>
      <p:sp>
        <p:nvSpPr>
          <p:cNvPr id="68" name="TextBox 67"/>
          <p:cNvSpPr txBox="1"/>
          <p:nvPr/>
        </p:nvSpPr>
        <p:spPr>
          <a:xfrm>
            <a:off x="5543359" y="3965810"/>
            <a:ext cx="12853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 smtClean="0"/>
              <a:t>Future</a:t>
            </a:r>
            <a:endParaRPr lang="en-AU" sz="3200" dirty="0"/>
          </a:p>
        </p:txBody>
      </p:sp>
      <p:cxnSp>
        <p:nvCxnSpPr>
          <p:cNvPr id="2052" name="Straight Connector 2051"/>
          <p:cNvCxnSpPr/>
          <p:nvPr/>
        </p:nvCxnSpPr>
        <p:spPr>
          <a:xfrm>
            <a:off x="2541944" y="3861135"/>
            <a:ext cx="0" cy="18987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6052472" y="3859756"/>
            <a:ext cx="0" cy="18987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 rot="16200000">
            <a:off x="-550267" y="2298638"/>
            <a:ext cx="18821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 smtClean="0"/>
              <a:t>Biodiversity</a:t>
            </a:r>
            <a:endParaRPr lang="en-AU" sz="2800" dirty="0"/>
          </a:p>
        </p:txBody>
      </p:sp>
      <p:sp>
        <p:nvSpPr>
          <p:cNvPr id="19" name="Right Arrow 18"/>
          <p:cNvSpPr/>
          <p:nvPr/>
        </p:nvSpPr>
        <p:spPr>
          <a:xfrm rot="16200000">
            <a:off x="446222" y="1529909"/>
            <a:ext cx="1109187" cy="551427"/>
          </a:xfrm>
          <a:prstGeom prst="right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2" name="Right Arrow 31"/>
          <p:cNvSpPr/>
          <p:nvPr/>
        </p:nvSpPr>
        <p:spPr>
          <a:xfrm rot="5400000">
            <a:off x="405111" y="2988338"/>
            <a:ext cx="1191407" cy="551427"/>
          </a:xfrm>
          <a:prstGeom prst="right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9" name="Freeform 28"/>
          <p:cNvSpPr/>
          <p:nvPr/>
        </p:nvSpPr>
        <p:spPr>
          <a:xfrm>
            <a:off x="2971687" y="2581153"/>
            <a:ext cx="3131980" cy="1013467"/>
          </a:xfrm>
          <a:custGeom>
            <a:avLst/>
            <a:gdLst>
              <a:gd name="connsiteX0" fmla="*/ 0 w 3599727"/>
              <a:gd name="connsiteY0" fmla="*/ 0 h 1099595"/>
              <a:gd name="connsiteX1" fmla="*/ 1921398 w 3599727"/>
              <a:gd name="connsiteY1" fmla="*/ 879676 h 1099595"/>
              <a:gd name="connsiteX2" fmla="*/ 3599727 w 3599727"/>
              <a:gd name="connsiteY2" fmla="*/ 1099595 h 1099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599727" h="1099595">
                <a:moveTo>
                  <a:pt x="0" y="0"/>
                </a:moveTo>
                <a:cubicBezTo>
                  <a:pt x="660722" y="348205"/>
                  <a:pt x="1321444" y="696410"/>
                  <a:pt x="1921398" y="879676"/>
                </a:cubicBezTo>
                <a:cubicBezTo>
                  <a:pt x="2521353" y="1062942"/>
                  <a:pt x="3060540" y="1081268"/>
                  <a:pt x="3599727" y="1099595"/>
                </a:cubicBezTo>
              </a:path>
            </a:pathLst>
          </a:cu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5" name="Freeform 34"/>
          <p:cNvSpPr/>
          <p:nvPr/>
        </p:nvSpPr>
        <p:spPr>
          <a:xfrm>
            <a:off x="1663748" y="1805649"/>
            <a:ext cx="1307940" cy="775503"/>
          </a:xfrm>
          <a:custGeom>
            <a:avLst/>
            <a:gdLst>
              <a:gd name="connsiteX0" fmla="*/ 0 w 1365813"/>
              <a:gd name="connsiteY0" fmla="*/ 0 h 787079"/>
              <a:gd name="connsiteX1" fmla="*/ 370390 w 1365813"/>
              <a:gd name="connsiteY1" fmla="*/ 277793 h 787079"/>
              <a:gd name="connsiteX2" fmla="*/ 775504 w 1365813"/>
              <a:gd name="connsiteY2" fmla="*/ 544010 h 787079"/>
              <a:gd name="connsiteX3" fmla="*/ 1365813 w 1365813"/>
              <a:gd name="connsiteY3" fmla="*/ 787079 h 7870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65813" h="787079">
                <a:moveTo>
                  <a:pt x="0" y="0"/>
                </a:moveTo>
                <a:cubicBezTo>
                  <a:pt x="120569" y="93562"/>
                  <a:pt x="241139" y="187125"/>
                  <a:pt x="370390" y="277793"/>
                </a:cubicBezTo>
                <a:cubicBezTo>
                  <a:pt x="499641" y="368461"/>
                  <a:pt x="609600" y="459129"/>
                  <a:pt x="775504" y="544010"/>
                </a:cubicBezTo>
                <a:cubicBezTo>
                  <a:pt x="941408" y="628891"/>
                  <a:pt x="1153610" y="707985"/>
                  <a:pt x="1365813" y="787079"/>
                </a:cubicBezTo>
              </a:path>
            </a:pathLst>
          </a:custGeom>
          <a:noFill/>
          <a:ln w="57150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7" name="TextBox 36"/>
          <p:cNvSpPr txBox="1"/>
          <p:nvPr/>
        </p:nvSpPr>
        <p:spPr>
          <a:xfrm>
            <a:off x="6253230" y="3267660"/>
            <a:ext cx="19568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3200" i="1" dirty="0" smtClean="0"/>
              <a:t>Status quo</a:t>
            </a:r>
            <a:endParaRPr lang="en-AU" sz="3200" i="1" dirty="0"/>
          </a:p>
        </p:txBody>
      </p:sp>
      <p:sp>
        <p:nvSpPr>
          <p:cNvPr id="5" name="TextBox 4"/>
          <p:cNvSpPr txBox="1"/>
          <p:nvPr/>
        </p:nvSpPr>
        <p:spPr>
          <a:xfrm>
            <a:off x="2409769" y="662804"/>
            <a:ext cx="10814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600" b="1" dirty="0" smtClean="0"/>
              <a:t>Now</a:t>
            </a:r>
            <a:endParaRPr lang="en-AU" sz="3600" b="1" dirty="0"/>
          </a:p>
        </p:txBody>
      </p:sp>
      <p:cxnSp>
        <p:nvCxnSpPr>
          <p:cNvPr id="2048" name="Straight Connector 2047"/>
          <p:cNvCxnSpPr/>
          <p:nvPr/>
        </p:nvCxnSpPr>
        <p:spPr>
          <a:xfrm>
            <a:off x="2950495" y="1251029"/>
            <a:ext cx="37339" cy="2618439"/>
          </a:xfrm>
          <a:prstGeom prst="line">
            <a:avLst/>
          </a:prstGeom>
          <a:ln w="571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3972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0167" y="445130"/>
            <a:ext cx="8229600" cy="3852550"/>
          </a:xfrm>
        </p:spPr>
        <p:txBody>
          <a:bodyPr>
            <a:noAutofit/>
          </a:bodyPr>
          <a:lstStyle/>
          <a:p>
            <a:r>
              <a:rPr lang="en-AU" sz="6600" dirty="0" smtClean="0"/>
              <a:t>However, more data isn’t always better…</a:t>
            </a:r>
            <a:endParaRPr lang="en-AU" sz="6600" dirty="0"/>
          </a:p>
        </p:txBody>
      </p:sp>
    </p:spTree>
    <p:extLst>
      <p:ext uri="{BB962C8B-B14F-4D97-AF65-F5344CB8AC3E}">
        <p14:creationId xmlns:p14="http://schemas.microsoft.com/office/powerpoint/2010/main" val="4103956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Rectangle 114"/>
          <p:cNvSpPr/>
          <p:nvPr/>
        </p:nvSpPr>
        <p:spPr>
          <a:xfrm>
            <a:off x="172764" y="570160"/>
            <a:ext cx="1909644" cy="1346691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6" name="TextBox 115"/>
          <p:cNvSpPr txBox="1"/>
          <p:nvPr/>
        </p:nvSpPr>
        <p:spPr>
          <a:xfrm>
            <a:off x="11896" y="92154"/>
            <a:ext cx="223138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200" dirty="0" smtClean="0"/>
              <a:t>Ecological surveys</a:t>
            </a:r>
            <a:endParaRPr lang="en-AU" sz="2200" dirty="0"/>
          </a:p>
        </p:txBody>
      </p:sp>
      <p:sp>
        <p:nvSpPr>
          <p:cNvPr id="117" name="Rectangle 116"/>
          <p:cNvSpPr/>
          <p:nvPr/>
        </p:nvSpPr>
        <p:spPr>
          <a:xfrm>
            <a:off x="60629" y="108495"/>
            <a:ext cx="2133914" cy="191203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60" name="Picture 159" descr="http://phylopic.org/assets/images/submissions/416ec8c6-0ed1-4c9f-b4a4-8c1ef6496e84.thumb.png"/>
          <p:cNvPicPr>
            <a:picLocks noChangeAspect="1" noChangeArrowheads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343" y="740358"/>
            <a:ext cx="324155" cy="324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1" name="Picture 160" descr="http://phylopic.org/assets/images/submissions/c07ce7b7-5fb5-484f-83a0-567bb0795e18.thumb.png"/>
          <p:cNvPicPr>
            <a:picLocks noChangeAspect="1" noChangeArrowheads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9482" y="705955"/>
            <a:ext cx="316898" cy="316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2" name="Picture 161" descr="http://phylopic.org/assets/images/submissions/b9d5547b-773c-46c8-841a-0846ff7f09ab.thumb.png"/>
          <p:cNvPicPr>
            <a:picLocks noChangeAspect="1" noChangeArrowheads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118" y="1336197"/>
            <a:ext cx="428599" cy="428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" name="Picture 162" descr="http://phylopic.org/assets/images/submissions/416ec8c6-0ed1-4c9f-b4a4-8c1ef6496e84.thumb.png"/>
          <p:cNvPicPr>
            <a:picLocks noChangeAspect="1" noChangeArrowheads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2378" y="680357"/>
            <a:ext cx="324155" cy="324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4" name="Picture 163" descr="http://phylopic.org/assets/images/submissions/416ec8c6-0ed1-4c9f-b4a4-8c1ef6496e84.thumb.png"/>
          <p:cNvPicPr>
            <a:picLocks noChangeAspect="1" noChangeArrowheads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920" y="1141328"/>
            <a:ext cx="324155" cy="324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5" name="Picture 164" descr="http://phylopic.org/assets/images/submissions/b9d5547b-773c-46c8-841a-0846ff7f09ab.thumb.png"/>
          <p:cNvPicPr>
            <a:picLocks noChangeAspect="1" noChangeArrowheads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271" y="1339777"/>
            <a:ext cx="428599" cy="428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6" name="Picture 165" descr="http://phylopic.org/assets/images/submissions/b9d5547b-773c-46c8-841a-0846ff7f09ab.thumb.png"/>
          <p:cNvPicPr>
            <a:picLocks noChangeAspect="1" noChangeArrowheads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724" y="550186"/>
            <a:ext cx="428599" cy="428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0" name="Rectangle 119"/>
          <p:cNvSpPr/>
          <p:nvPr/>
        </p:nvSpPr>
        <p:spPr>
          <a:xfrm>
            <a:off x="2360571" y="108495"/>
            <a:ext cx="2133914" cy="191203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1" name="TextBox 120"/>
          <p:cNvSpPr txBox="1"/>
          <p:nvPr/>
        </p:nvSpPr>
        <p:spPr>
          <a:xfrm>
            <a:off x="2315079" y="107022"/>
            <a:ext cx="221759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200" dirty="0" smtClean="0"/>
              <a:t>Distribution maps</a:t>
            </a:r>
            <a:endParaRPr lang="en-AU" sz="2200" dirty="0"/>
          </a:p>
        </p:txBody>
      </p:sp>
      <p:sp>
        <p:nvSpPr>
          <p:cNvPr id="123" name="Rectangle 122"/>
          <p:cNvSpPr/>
          <p:nvPr/>
        </p:nvSpPr>
        <p:spPr>
          <a:xfrm>
            <a:off x="2460787" y="576577"/>
            <a:ext cx="1909644" cy="1346691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67" name="Oval 166"/>
          <p:cNvSpPr/>
          <p:nvPr/>
        </p:nvSpPr>
        <p:spPr>
          <a:xfrm>
            <a:off x="2522903" y="720420"/>
            <a:ext cx="908385" cy="703865"/>
          </a:xfrm>
          <a:prstGeom prst="ellipse">
            <a:avLst/>
          </a:prstGeom>
          <a:solidFill>
            <a:srgbClr val="22809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68" name="Oval 167"/>
          <p:cNvSpPr/>
          <p:nvPr/>
        </p:nvSpPr>
        <p:spPr>
          <a:xfrm>
            <a:off x="3774171" y="678864"/>
            <a:ext cx="501192" cy="552122"/>
          </a:xfrm>
          <a:prstGeom prst="ellipse">
            <a:avLst/>
          </a:prstGeom>
          <a:solidFill>
            <a:srgbClr val="6F8E3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69" name="Flowchart: Manual Operation 242"/>
          <p:cNvSpPr/>
          <p:nvPr/>
        </p:nvSpPr>
        <p:spPr>
          <a:xfrm rot="10800000">
            <a:off x="2600904" y="720418"/>
            <a:ext cx="1095262" cy="1111467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4066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401"/>
              <a:gd name="connsiteX1" fmla="*/ 10000 w 10000"/>
              <a:gd name="connsiteY1" fmla="*/ 0 h 10401"/>
              <a:gd name="connsiteX2" fmla="*/ 5771 w 10000"/>
              <a:gd name="connsiteY2" fmla="*/ 10401 h 10401"/>
              <a:gd name="connsiteX3" fmla="*/ 4066 w 10000"/>
              <a:gd name="connsiteY3" fmla="*/ 10000 h 10401"/>
              <a:gd name="connsiteX4" fmla="*/ 0 w 10000"/>
              <a:gd name="connsiteY4" fmla="*/ 0 h 10401"/>
              <a:gd name="connsiteX0" fmla="*/ 0 w 10000"/>
              <a:gd name="connsiteY0" fmla="*/ 0 h 10401"/>
              <a:gd name="connsiteX1" fmla="*/ 10000 w 10000"/>
              <a:gd name="connsiteY1" fmla="*/ 0 h 10401"/>
              <a:gd name="connsiteX2" fmla="*/ 5771 w 10000"/>
              <a:gd name="connsiteY2" fmla="*/ 10401 h 10401"/>
              <a:gd name="connsiteX3" fmla="*/ 4066 w 10000"/>
              <a:gd name="connsiteY3" fmla="*/ 10000 h 10401"/>
              <a:gd name="connsiteX4" fmla="*/ 0 w 10000"/>
              <a:gd name="connsiteY4" fmla="*/ 0 h 10401"/>
              <a:gd name="connsiteX0" fmla="*/ 0 w 10000"/>
              <a:gd name="connsiteY0" fmla="*/ 0 h 10561"/>
              <a:gd name="connsiteX1" fmla="*/ 10000 w 10000"/>
              <a:gd name="connsiteY1" fmla="*/ 0 h 10561"/>
              <a:gd name="connsiteX2" fmla="*/ 5771 w 10000"/>
              <a:gd name="connsiteY2" fmla="*/ 10401 h 10561"/>
              <a:gd name="connsiteX3" fmla="*/ 4066 w 10000"/>
              <a:gd name="connsiteY3" fmla="*/ 10561 h 10561"/>
              <a:gd name="connsiteX4" fmla="*/ 0 w 10000"/>
              <a:gd name="connsiteY4" fmla="*/ 0 h 10561"/>
              <a:gd name="connsiteX0" fmla="*/ 0 w 10000"/>
              <a:gd name="connsiteY0" fmla="*/ 0 h 10561"/>
              <a:gd name="connsiteX1" fmla="*/ 10000 w 10000"/>
              <a:gd name="connsiteY1" fmla="*/ 0 h 10561"/>
              <a:gd name="connsiteX2" fmla="*/ 5771 w 10000"/>
              <a:gd name="connsiteY2" fmla="*/ 10401 h 10561"/>
              <a:gd name="connsiteX3" fmla="*/ 4066 w 10000"/>
              <a:gd name="connsiteY3" fmla="*/ 10561 h 10561"/>
              <a:gd name="connsiteX4" fmla="*/ 0 w 10000"/>
              <a:gd name="connsiteY4" fmla="*/ 0 h 10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561">
                <a:moveTo>
                  <a:pt x="0" y="0"/>
                </a:moveTo>
                <a:lnTo>
                  <a:pt x="10000" y="0"/>
                </a:lnTo>
                <a:cubicBezTo>
                  <a:pt x="8590" y="3467"/>
                  <a:pt x="6121" y="1726"/>
                  <a:pt x="5771" y="10401"/>
                </a:cubicBezTo>
                <a:lnTo>
                  <a:pt x="4066" y="10561"/>
                </a:lnTo>
                <a:cubicBezTo>
                  <a:pt x="3989" y="1593"/>
                  <a:pt x="1355" y="3520"/>
                  <a:pt x="0" y="0"/>
                </a:cubicBezTo>
                <a:close/>
              </a:path>
            </a:pathLst>
          </a:custGeom>
          <a:solidFill>
            <a:srgbClr val="C36518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47" name="TextBox 246"/>
          <p:cNvSpPr txBox="1"/>
          <p:nvPr/>
        </p:nvSpPr>
        <p:spPr>
          <a:xfrm>
            <a:off x="4152258" y="3700255"/>
            <a:ext cx="19262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 smtClean="0"/>
              <a:t>Objectives</a:t>
            </a:r>
            <a:endParaRPr lang="en-AU" sz="3200" dirty="0"/>
          </a:p>
        </p:txBody>
      </p:sp>
      <p:sp>
        <p:nvSpPr>
          <p:cNvPr id="248" name="TextBox 247"/>
          <p:cNvSpPr txBox="1"/>
          <p:nvPr/>
        </p:nvSpPr>
        <p:spPr>
          <a:xfrm>
            <a:off x="6118489" y="3700255"/>
            <a:ext cx="20674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 smtClean="0"/>
              <a:t>Constraints</a:t>
            </a:r>
            <a:endParaRPr lang="en-AU" sz="3200" dirty="0"/>
          </a:p>
        </p:txBody>
      </p:sp>
      <p:cxnSp>
        <p:nvCxnSpPr>
          <p:cNvPr id="249" name="Straight Arrow Connector 248"/>
          <p:cNvCxnSpPr>
            <a:stCxn id="261" idx="3"/>
            <a:endCxn id="265" idx="1"/>
          </p:cNvCxnSpPr>
          <p:nvPr/>
        </p:nvCxnSpPr>
        <p:spPr>
          <a:xfrm>
            <a:off x="1608263" y="2697257"/>
            <a:ext cx="77155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Arrow Connector 249"/>
          <p:cNvCxnSpPr>
            <a:stCxn id="265" idx="3"/>
            <a:endCxn id="258" idx="1"/>
          </p:cNvCxnSpPr>
          <p:nvPr/>
        </p:nvCxnSpPr>
        <p:spPr>
          <a:xfrm>
            <a:off x="4545406" y="2697257"/>
            <a:ext cx="57335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Straight Arrow Connector 250"/>
          <p:cNvCxnSpPr>
            <a:stCxn id="258" idx="3"/>
            <a:endCxn id="255" idx="1"/>
          </p:cNvCxnSpPr>
          <p:nvPr/>
        </p:nvCxnSpPr>
        <p:spPr>
          <a:xfrm>
            <a:off x="6379041" y="2697257"/>
            <a:ext cx="75192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Elbow Connector 270"/>
          <p:cNvCxnSpPr/>
          <p:nvPr/>
        </p:nvCxnSpPr>
        <p:spPr>
          <a:xfrm rot="5400000" flipH="1" flipV="1">
            <a:off x="4650602" y="3160570"/>
            <a:ext cx="710610" cy="368760"/>
          </a:xfrm>
          <a:prstGeom prst="bentConnector3">
            <a:avLst>
              <a:gd name="adj1" fmla="val 63031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Elbow Connector 271"/>
          <p:cNvCxnSpPr/>
          <p:nvPr/>
        </p:nvCxnSpPr>
        <p:spPr>
          <a:xfrm rot="16200000" flipV="1">
            <a:off x="6226485" y="3056292"/>
            <a:ext cx="766556" cy="633259"/>
          </a:xfrm>
          <a:prstGeom prst="bentConnector3">
            <a:avLst>
              <a:gd name="adj1" fmla="val 7265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/>
          <p:cNvSpPr txBox="1"/>
          <p:nvPr/>
        </p:nvSpPr>
        <p:spPr>
          <a:xfrm>
            <a:off x="7130965" y="2404869"/>
            <a:ext cx="17247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 smtClean="0"/>
              <a:t>Outcome</a:t>
            </a:r>
            <a:endParaRPr lang="en-AU" sz="3200" dirty="0"/>
          </a:p>
        </p:txBody>
      </p:sp>
      <p:sp>
        <p:nvSpPr>
          <p:cNvPr id="92" name="TextBox 91"/>
          <p:cNvSpPr txBox="1"/>
          <p:nvPr/>
        </p:nvSpPr>
        <p:spPr>
          <a:xfrm>
            <a:off x="5321309" y="2404353"/>
            <a:ext cx="9044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 smtClean="0"/>
              <a:t>Plan</a:t>
            </a:r>
            <a:endParaRPr lang="en-AU" sz="3200" dirty="0"/>
          </a:p>
        </p:txBody>
      </p:sp>
      <p:sp>
        <p:nvSpPr>
          <p:cNvPr id="93" name="TextBox 92"/>
          <p:cNvSpPr txBox="1"/>
          <p:nvPr/>
        </p:nvSpPr>
        <p:spPr>
          <a:xfrm>
            <a:off x="646910" y="2404869"/>
            <a:ext cx="9613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 smtClean="0"/>
              <a:t>Data</a:t>
            </a:r>
            <a:endParaRPr lang="en-AU" sz="3200" dirty="0"/>
          </a:p>
        </p:txBody>
      </p:sp>
      <p:sp>
        <p:nvSpPr>
          <p:cNvPr id="94" name="TextBox 93"/>
          <p:cNvSpPr txBox="1"/>
          <p:nvPr/>
        </p:nvSpPr>
        <p:spPr>
          <a:xfrm>
            <a:off x="2379813" y="2404869"/>
            <a:ext cx="21655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 smtClean="0"/>
              <a:t>Information</a:t>
            </a:r>
            <a:endParaRPr lang="en-AU" sz="3200" dirty="0"/>
          </a:p>
        </p:txBody>
      </p:sp>
      <p:cxnSp>
        <p:nvCxnSpPr>
          <p:cNvPr id="95" name="Straight Connector 94"/>
          <p:cNvCxnSpPr/>
          <p:nvPr/>
        </p:nvCxnSpPr>
        <p:spPr>
          <a:xfrm>
            <a:off x="7354726" y="400380"/>
            <a:ext cx="0" cy="102725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>
            <a:off x="7354726" y="1424762"/>
            <a:ext cx="145566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7365330" y="1469555"/>
            <a:ext cx="882248" cy="436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 smtClean="0"/>
              <a:t>2000</a:t>
            </a:r>
            <a:endParaRPr lang="en-AU" sz="2000" dirty="0"/>
          </a:p>
        </p:txBody>
      </p:sp>
      <p:sp>
        <p:nvSpPr>
          <p:cNvPr id="102" name="TextBox 101"/>
          <p:cNvSpPr txBox="1"/>
          <p:nvPr/>
        </p:nvSpPr>
        <p:spPr>
          <a:xfrm>
            <a:off x="8143029" y="1457030"/>
            <a:ext cx="9172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 smtClean="0"/>
              <a:t>Future</a:t>
            </a:r>
            <a:endParaRPr lang="en-AU" sz="2000" dirty="0"/>
          </a:p>
        </p:txBody>
      </p:sp>
      <p:cxnSp>
        <p:nvCxnSpPr>
          <p:cNvPr id="103" name="Straight Connector 102"/>
          <p:cNvCxnSpPr/>
          <p:nvPr/>
        </p:nvCxnSpPr>
        <p:spPr>
          <a:xfrm>
            <a:off x="7650122" y="1424762"/>
            <a:ext cx="0" cy="6548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>
            <a:off x="8732382" y="1424288"/>
            <a:ext cx="0" cy="6548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TextBox 169"/>
          <p:cNvSpPr txBox="1"/>
          <p:nvPr/>
        </p:nvSpPr>
        <p:spPr>
          <a:xfrm rot="16200000">
            <a:off x="6284329" y="739838"/>
            <a:ext cx="16409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 smtClean="0"/>
              <a:t>Biodiversity</a:t>
            </a:r>
            <a:endParaRPr lang="en-AU" sz="2400" dirty="0"/>
          </a:p>
        </p:txBody>
      </p:sp>
      <p:sp>
        <p:nvSpPr>
          <p:cNvPr id="171" name="Freeform 170"/>
          <p:cNvSpPr/>
          <p:nvPr/>
        </p:nvSpPr>
        <p:spPr>
          <a:xfrm>
            <a:off x="7451810" y="583081"/>
            <a:ext cx="322708" cy="384339"/>
          </a:xfrm>
          <a:custGeom>
            <a:avLst/>
            <a:gdLst>
              <a:gd name="connsiteX0" fmla="*/ 0 w 1365813"/>
              <a:gd name="connsiteY0" fmla="*/ 0 h 787079"/>
              <a:gd name="connsiteX1" fmla="*/ 370390 w 1365813"/>
              <a:gd name="connsiteY1" fmla="*/ 277793 h 787079"/>
              <a:gd name="connsiteX2" fmla="*/ 775504 w 1365813"/>
              <a:gd name="connsiteY2" fmla="*/ 544010 h 787079"/>
              <a:gd name="connsiteX3" fmla="*/ 1365813 w 1365813"/>
              <a:gd name="connsiteY3" fmla="*/ 787079 h 7870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65813" h="787079">
                <a:moveTo>
                  <a:pt x="0" y="0"/>
                </a:moveTo>
                <a:cubicBezTo>
                  <a:pt x="120569" y="93562"/>
                  <a:pt x="241139" y="187125"/>
                  <a:pt x="370390" y="277793"/>
                </a:cubicBezTo>
                <a:cubicBezTo>
                  <a:pt x="499641" y="368461"/>
                  <a:pt x="609600" y="459129"/>
                  <a:pt x="775504" y="544010"/>
                </a:cubicBezTo>
                <a:cubicBezTo>
                  <a:pt x="941408" y="628891"/>
                  <a:pt x="1153610" y="707985"/>
                  <a:pt x="1365813" y="787079"/>
                </a:cubicBezTo>
              </a:path>
            </a:pathLst>
          </a:cu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72" name="Rectangle 171"/>
          <p:cNvSpPr/>
          <p:nvPr/>
        </p:nvSpPr>
        <p:spPr>
          <a:xfrm>
            <a:off x="6926392" y="108495"/>
            <a:ext cx="2133914" cy="191203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73" name="Rectangle 172"/>
          <p:cNvSpPr/>
          <p:nvPr/>
        </p:nvSpPr>
        <p:spPr>
          <a:xfrm>
            <a:off x="4643482" y="108495"/>
            <a:ext cx="2133914" cy="191203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74" name="Rectangle 173"/>
          <p:cNvSpPr/>
          <p:nvPr/>
        </p:nvSpPr>
        <p:spPr>
          <a:xfrm>
            <a:off x="4783064" y="576577"/>
            <a:ext cx="1909644" cy="1346691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pSp>
        <p:nvGrpSpPr>
          <p:cNvPr id="175" name="Group 174"/>
          <p:cNvGrpSpPr/>
          <p:nvPr/>
        </p:nvGrpSpPr>
        <p:grpSpPr>
          <a:xfrm>
            <a:off x="4907905" y="667958"/>
            <a:ext cx="1659962" cy="1163929"/>
            <a:chOff x="4907905" y="667958"/>
            <a:chExt cx="1659962" cy="1163929"/>
          </a:xfrm>
        </p:grpSpPr>
        <p:sp>
          <p:nvSpPr>
            <p:cNvPr id="176" name="Rectangle 175"/>
            <p:cNvSpPr/>
            <p:nvPr/>
          </p:nvSpPr>
          <p:spPr>
            <a:xfrm>
              <a:off x="4907906" y="667958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77" name="Rectangle 176"/>
            <p:cNvSpPr/>
            <p:nvPr/>
          </p:nvSpPr>
          <p:spPr>
            <a:xfrm>
              <a:off x="5395744" y="667958"/>
              <a:ext cx="196446" cy="19644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78" name="Rectangle 177"/>
            <p:cNvSpPr/>
            <p:nvPr/>
          </p:nvSpPr>
          <p:spPr>
            <a:xfrm>
              <a:off x="6127501" y="667958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80" name="Rectangle 179"/>
            <p:cNvSpPr/>
            <p:nvPr/>
          </p:nvSpPr>
          <p:spPr>
            <a:xfrm>
              <a:off x="5883582" y="667958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81" name="Rectangle 180"/>
            <p:cNvSpPr/>
            <p:nvPr/>
          </p:nvSpPr>
          <p:spPr>
            <a:xfrm>
              <a:off x="5639663" y="667958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rgbClr val="00B050"/>
                </a:solidFill>
              </a:endParaRPr>
            </a:p>
          </p:txBody>
        </p:sp>
        <p:sp>
          <p:nvSpPr>
            <p:cNvPr id="182" name="Rectangle 181"/>
            <p:cNvSpPr/>
            <p:nvPr/>
          </p:nvSpPr>
          <p:spPr>
            <a:xfrm>
              <a:off x="5151825" y="667958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rgbClr val="00B050"/>
                </a:solidFill>
              </a:endParaRPr>
            </a:p>
          </p:txBody>
        </p:sp>
        <p:sp>
          <p:nvSpPr>
            <p:cNvPr id="186" name="Rectangle 185"/>
            <p:cNvSpPr/>
            <p:nvPr/>
          </p:nvSpPr>
          <p:spPr>
            <a:xfrm>
              <a:off x="6371421" y="667958"/>
              <a:ext cx="196446" cy="19644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87" name="Rectangle 186"/>
            <p:cNvSpPr/>
            <p:nvPr/>
          </p:nvSpPr>
          <p:spPr>
            <a:xfrm>
              <a:off x="4907906" y="909829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88" name="Rectangle 187"/>
            <p:cNvSpPr/>
            <p:nvPr/>
          </p:nvSpPr>
          <p:spPr>
            <a:xfrm>
              <a:off x="5395744" y="909829"/>
              <a:ext cx="196446" cy="19644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89" name="Rectangle 188"/>
            <p:cNvSpPr/>
            <p:nvPr/>
          </p:nvSpPr>
          <p:spPr>
            <a:xfrm>
              <a:off x="6127501" y="909829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90" name="Rectangle 189"/>
            <p:cNvSpPr/>
            <p:nvPr/>
          </p:nvSpPr>
          <p:spPr>
            <a:xfrm>
              <a:off x="5883582" y="909829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91" name="Rectangle 190"/>
            <p:cNvSpPr/>
            <p:nvPr/>
          </p:nvSpPr>
          <p:spPr>
            <a:xfrm>
              <a:off x="5639663" y="909829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92" name="Rectangle 191"/>
            <p:cNvSpPr/>
            <p:nvPr/>
          </p:nvSpPr>
          <p:spPr>
            <a:xfrm>
              <a:off x="5151825" y="909829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rgbClr val="00B050"/>
                </a:solidFill>
              </a:endParaRPr>
            </a:p>
          </p:txBody>
        </p:sp>
        <p:sp>
          <p:nvSpPr>
            <p:cNvPr id="193" name="Rectangle 192"/>
            <p:cNvSpPr/>
            <p:nvPr/>
          </p:nvSpPr>
          <p:spPr>
            <a:xfrm>
              <a:off x="6371421" y="909829"/>
              <a:ext cx="196446" cy="19644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94" name="Rectangle 193"/>
            <p:cNvSpPr/>
            <p:nvPr/>
          </p:nvSpPr>
          <p:spPr>
            <a:xfrm>
              <a:off x="4907906" y="1151700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95" name="Rectangle 194"/>
            <p:cNvSpPr/>
            <p:nvPr/>
          </p:nvSpPr>
          <p:spPr>
            <a:xfrm>
              <a:off x="5395744" y="1151700"/>
              <a:ext cx="196446" cy="19644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96" name="Rectangle 195"/>
            <p:cNvSpPr/>
            <p:nvPr/>
          </p:nvSpPr>
          <p:spPr>
            <a:xfrm>
              <a:off x="6127501" y="1151700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97" name="Rectangle 196"/>
            <p:cNvSpPr/>
            <p:nvPr/>
          </p:nvSpPr>
          <p:spPr>
            <a:xfrm>
              <a:off x="5883582" y="1151700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98" name="Rectangle 197"/>
            <p:cNvSpPr/>
            <p:nvPr/>
          </p:nvSpPr>
          <p:spPr>
            <a:xfrm>
              <a:off x="5639663" y="1151700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99" name="Rectangle 198"/>
            <p:cNvSpPr/>
            <p:nvPr/>
          </p:nvSpPr>
          <p:spPr>
            <a:xfrm>
              <a:off x="5151825" y="1151700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00" name="Rectangle 199"/>
            <p:cNvSpPr/>
            <p:nvPr/>
          </p:nvSpPr>
          <p:spPr>
            <a:xfrm>
              <a:off x="6371421" y="1151700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rgbClr val="00B050"/>
                </a:solidFill>
              </a:endParaRPr>
            </a:p>
          </p:txBody>
        </p:sp>
        <p:sp>
          <p:nvSpPr>
            <p:cNvPr id="201" name="Rectangle 200"/>
            <p:cNvSpPr/>
            <p:nvPr/>
          </p:nvSpPr>
          <p:spPr>
            <a:xfrm>
              <a:off x="4907905" y="163544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u="sng"/>
            </a:p>
          </p:txBody>
        </p:sp>
        <p:sp>
          <p:nvSpPr>
            <p:cNvPr id="202" name="Rectangle 201"/>
            <p:cNvSpPr/>
            <p:nvPr/>
          </p:nvSpPr>
          <p:spPr>
            <a:xfrm>
              <a:off x="5395744" y="1635441"/>
              <a:ext cx="196446" cy="19644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u="sng"/>
            </a:p>
          </p:txBody>
        </p:sp>
        <p:sp>
          <p:nvSpPr>
            <p:cNvPr id="203" name="Rectangle 202"/>
            <p:cNvSpPr/>
            <p:nvPr/>
          </p:nvSpPr>
          <p:spPr>
            <a:xfrm>
              <a:off x="6127501" y="163544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u="sng">
                <a:solidFill>
                  <a:srgbClr val="00B050"/>
                </a:solidFill>
              </a:endParaRPr>
            </a:p>
          </p:txBody>
        </p:sp>
        <p:sp>
          <p:nvSpPr>
            <p:cNvPr id="204" name="Rectangle 203"/>
            <p:cNvSpPr/>
            <p:nvPr/>
          </p:nvSpPr>
          <p:spPr>
            <a:xfrm>
              <a:off x="5883582" y="163544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u="sng"/>
            </a:p>
          </p:txBody>
        </p:sp>
        <p:sp>
          <p:nvSpPr>
            <p:cNvPr id="205" name="Rectangle 204"/>
            <p:cNvSpPr/>
            <p:nvPr/>
          </p:nvSpPr>
          <p:spPr>
            <a:xfrm>
              <a:off x="5639663" y="163544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u="sng"/>
            </a:p>
          </p:txBody>
        </p:sp>
        <p:sp>
          <p:nvSpPr>
            <p:cNvPr id="206" name="Rectangle 205"/>
            <p:cNvSpPr/>
            <p:nvPr/>
          </p:nvSpPr>
          <p:spPr>
            <a:xfrm>
              <a:off x="5151825" y="1635441"/>
              <a:ext cx="196446" cy="19644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u="sng"/>
            </a:p>
          </p:txBody>
        </p:sp>
        <p:sp>
          <p:nvSpPr>
            <p:cNvPr id="207" name="Rectangle 206"/>
            <p:cNvSpPr/>
            <p:nvPr/>
          </p:nvSpPr>
          <p:spPr>
            <a:xfrm>
              <a:off x="6371421" y="163544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u="sng">
                <a:solidFill>
                  <a:srgbClr val="00B050"/>
                </a:solidFill>
              </a:endParaRPr>
            </a:p>
          </p:txBody>
        </p:sp>
        <p:sp>
          <p:nvSpPr>
            <p:cNvPr id="208" name="Rectangle 207"/>
            <p:cNvSpPr/>
            <p:nvPr/>
          </p:nvSpPr>
          <p:spPr>
            <a:xfrm>
              <a:off x="4907905" y="139357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09" name="Rectangle 208"/>
            <p:cNvSpPr/>
            <p:nvPr/>
          </p:nvSpPr>
          <p:spPr>
            <a:xfrm>
              <a:off x="6127501" y="139357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rgbClr val="00B050"/>
                </a:solidFill>
              </a:endParaRPr>
            </a:p>
          </p:txBody>
        </p:sp>
        <p:sp>
          <p:nvSpPr>
            <p:cNvPr id="210" name="Rectangle 209"/>
            <p:cNvSpPr/>
            <p:nvPr/>
          </p:nvSpPr>
          <p:spPr>
            <a:xfrm>
              <a:off x="5883582" y="139357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11" name="Rectangle 210"/>
            <p:cNvSpPr/>
            <p:nvPr/>
          </p:nvSpPr>
          <p:spPr>
            <a:xfrm>
              <a:off x="5639663" y="139357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12" name="Rectangle 211"/>
            <p:cNvSpPr/>
            <p:nvPr/>
          </p:nvSpPr>
          <p:spPr>
            <a:xfrm>
              <a:off x="5151825" y="139357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13" name="Rectangle 212"/>
            <p:cNvSpPr/>
            <p:nvPr/>
          </p:nvSpPr>
          <p:spPr>
            <a:xfrm>
              <a:off x="6371421" y="139357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rgbClr val="00B050"/>
                </a:solidFill>
              </a:endParaRPr>
            </a:p>
          </p:txBody>
        </p:sp>
        <p:sp>
          <p:nvSpPr>
            <p:cNvPr id="214" name="Rectangle 213"/>
            <p:cNvSpPr/>
            <p:nvPr/>
          </p:nvSpPr>
          <p:spPr>
            <a:xfrm>
              <a:off x="5395744" y="1393571"/>
              <a:ext cx="196446" cy="19644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sp>
        <p:nvSpPr>
          <p:cNvPr id="215" name="Freeform 214"/>
          <p:cNvSpPr/>
          <p:nvPr/>
        </p:nvSpPr>
        <p:spPr>
          <a:xfrm>
            <a:off x="7756047" y="853033"/>
            <a:ext cx="1000022" cy="118098"/>
          </a:xfrm>
          <a:custGeom>
            <a:avLst/>
            <a:gdLst>
              <a:gd name="connsiteX0" fmla="*/ 0 w 3692324"/>
              <a:gd name="connsiteY0" fmla="*/ 1064871 h 1064871"/>
              <a:gd name="connsiteX1" fmla="*/ 1620456 w 3692324"/>
              <a:gd name="connsiteY1" fmla="*/ 729205 h 1064871"/>
              <a:gd name="connsiteX2" fmla="*/ 2384385 w 3692324"/>
              <a:gd name="connsiteY2" fmla="*/ 300942 h 1064871"/>
              <a:gd name="connsiteX3" fmla="*/ 3692324 w 3692324"/>
              <a:gd name="connsiteY3" fmla="*/ 0 h 1064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92324" h="1064871">
                <a:moveTo>
                  <a:pt x="0" y="1064871"/>
                </a:moveTo>
                <a:cubicBezTo>
                  <a:pt x="611529" y="960698"/>
                  <a:pt x="1223059" y="856526"/>
                  <a:pt x="1620456" y="729205"/>
                </a:cubicBezTo>
                <a:cubicBezTo>
                  <a:pt x="2017853" y="601884"/>
                  <a:pt x="2039074" y="422476"/>
                  <a:pt x="2384385" y="300942"/>
                </a:cubicBezTo>
                <a:cubicBezTo>
                  <a:pt x="2729696" y="179408"/>
                  <a:pt x="3211010" y="89704"/>
                  <a:pt x="3692324" y="0"/>
                </a:cubicBezTo>
              </a:path>
            </a:pathLst>
          </a:custGeom>
          <a:noFill/>
          <a:ln w="57150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17" name="TextBox 216"/>
          <p:cNvSpPr txBox="1"/>
          <p:nvPr/>
        </p:nvSpPr>
        <p:spPr>
          <a:xfrm>
            <a:off x="4774937" y="107022"/>
            <a:ext cx="170540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200" dirty="0" smtClean="0"/>
              <a:t>Priority areas</a:t>
            </a:r>
            <a:endParaRPr lang="en-AU" sz="2200" dirty="0"/>
          </a:p>
        </p:txBody>
      </p:sp>
      <p:cxnSp>
        <p:nvCxnSpPr>
          <p:cNvPr id="218" name="Straight Connector 217"/>
          <p:cNvCxnSpPr/>
          <p:nvPr/>
        </p:nvCxnSpPr>
        <p:spPr>
          <a:xfrm>
            <a:off x="7773008" y="517057"/>
            <a:ext cx="0" cy="907229"/>
          </a:xfrm>
          <a:prstGeom prst="line">
            <a:avLst/>
          </a:prstGeom>
          <a:ln w="571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6653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Rectangle 114"/>
          <p:cNvSpPr/>
          <p:nvPr/>
        </p:nvSpPr>
        <p:spPr>
          <a:xfrm>
            <a:off x="172764" y="570160"/>
            <a:ext cx="1909644" cy="1346691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6" name="TextBox 115"/>
          <p:cNvSpPr txBox="1"/>
          <p:nvPr/>
        </p:nvSpPr>
        <p:spPr>
          <a:xfrm>
            <a:off x="11896" y="92154"/>
            <a:ext cx="223138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200" dirty="0" smtClean="0"/>
              <a:t>Ecological surveys</a:t>
            </a:r>
            <a:endParaRPr lang="en-AU" sz="2200" dirty="0"/>
          </a:p>
        </p:txBody>
      </p:sp>
      <p:sp>
        <p:nvSpPr>
          <p:cNvPr id="117" name="Rectangle 116"/>
          <p:cNvSpPr/>
          <p:nvPr/>
        </p:nvSpPr>
        <p:spPr>
          <a:xfrm>
            <a:off x="60629" y="108495"/>
            <a:ext cx="2133914" cy="191203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60" name="Picture 159" descr="http://phylopic.org/assets/images/submissions/416ec8c6-0ed1-4c9f-b4a4-8c1ef6496e84.thumb.png"/>
          <p:cNvPicPr>
            <a:picLocks noChangeAspect="1" noChangeArrowheads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343" y="740358"/>
            <a:ext cx="324155" cy="324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1" name="Picture 160" descr="http://phylopic.org/assets/images/submissions/c07ce7b7-5fb5-484f-83a0-567bb0795e18.thumb.png"/>
          <p:cNvPicPr>
            <a:picLocks noChangeAspect="1" noChangeArrowheads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9482" y="705955"/>
            <a:ext cx="316898" cy="316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2" name="Picture 161" descr="http://phylopic.org/assets/images/submissions/b9d5547b-773c-46c8-841a-0846ff7f09ab.thumb.png"/>
          <p:cNvPicPr>
            <a:picLocks noChangeAspect="1" noChangeArrowheads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118" y="1336197"/>
            <a:ext cx="428599" cy="428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" name="Picture 162" descr="http://phylopic.org/assets/images/submissions/416ec8c6-0ed1-4c9f-b4a4-8c1ef6496e84.thumb.png"/>
          <p:cNvPicPr>
            <a:picLocks noChangeAspect="1" noChangeArrowheads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2378" y="680357"/>
            <a:ext cx="324155" cy="324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4" name="Picture 163" descr="http://phylopic.org/assets/images/submissions/416ec8c6-0ed1-4c9f-b4a4-8c1ef6496e84.thumb.png"/>
          <p:cNvPicPr>
            <a:picLocks noChangeAspect="1" noChangeArrowheads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920" y="1141328"/>
            <a:ext cx="324155" cy="324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5" name="Picture 164" descr="http://phylopic.org/assets/images/submissions/b9d5547b-773c-46c8-841a-0846ff7f09ab.thumb.png"/>
          <p:cNvPicPr>
            <a:picLocks noChangeAspect="1" noChangeArrowheads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271" y="1339777"/>
            <a:ext cx="428599" cy="428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6" name="Picture 165" descr="http://phylopic.org/assets/images/submissions/b9d5547b-773c-46c8-841a-0846ff7f09ab.thumb.png"/>
          <p:cNvPicPr>
            <a:picLocks noChangeAspect="1" noChangeArrowheads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724" y="550186"/>
            <a:ext cx="428599" cy="428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0" name="Rectangle 119"/>
          <p:cNvSpPr/>
          <p:nvPr/>
        </p:nvSpPr>
        <p:spPr>
          <a:xfrm>
            <a:off x="2360571" y="108495"/>
            <a:ext cx="2133914" cy="191203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1" name="TextBox 120"/>
          <p:cNvSpPr txBox="1"/>
          <p:nvPr/>
        </p:nvSpPr>
        <p:spPr>
          <a:xfrm>
            <a:off x="2315079" y="107022"/>
            <a:ext cx="221759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200" dirty="0" smtClean="0"/>
              <a:t>Distribution maps</a:t>
            </a:r>
            <a:endParaRPr lang="en-AU" sz="2200" dirty="0"/>
          </a:p>
        </p:txBody>
      </p:sp>
      <p:sp>
        <p:nvSpPr>
          <p:cNvPr id="123" name="Rectangle 122"/>
          <p:cNvSpPr/>
          <p:nvPr/>
        </p:nvSpPr>
        <p:spPr>
          <a:xfrm>
            <a:off x="2460787" y="576577"/>
            <a:ext cx="1909644" cy="1346691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67" name="Oval 166"/>
          <p:cNvSpPr/>
          <p:nvPr/>
        </p:nvSpPr>
        <p:spPr>
          <a:xfrm>
            <a:off x="2522903" y="720420"/>
            <a:ext cx="908385" cy="703865"/>
          </a:xfrm>
          <a:prstGeom prst="ellipse">
            <a:avLst/>
          </a:prstGeom>
          <a:solidFill>
            <a:srgbClr val="22809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68" name="Oval 167"/>
          <p:cNvSpPr/>
          <p:nvPr/>
        </p:nvSpPr>
        <p:spPr>
          <a:xfrm>
            <a:off x="3774171" y="678864"/>
            <a:ext cx="501192" cy="552122"/>
          </a:xfrm>
          <a:prstGeom prst="ellipse">
            <a:avLst/>
          </a:prstGeom>
          <a:solidFill>
            <a:srgbClr val="6F8E3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69" name="Flowchart: Manual Operation 242"/>
          <p:cNvSpPr/>
          <p:nvPr/>
        </p:nvSpPr>
        <p:spPr>
          <a:xfrm rot="10800000">
            <a:off x="2600904" y="720418"/>
            <a:ext cx="1095262" cy="1111467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4066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401"/>
              <a:gd name="connsiteX1" fmla="*/ 10000 w 10000"/>
              <a:gd name="connsiteY1" fmla="*/ 0 h 10401"/>
              <a:gd name="connsiteX2" fmla="*/ 5771 w 10000"/>
              <a:gd name="connsiteY2" fmla="*/ 10401 h 10401"/>
              <a:gd name="connsiteX3" fmla="*/ 4066 w 10000"/>
              <a:gd name="connsiteY3" fmla="*/ 10000 h 10401"/>
              <a:gd name="connsiteX4" fmla="*/ 0 w 10000"/>
              <a:gd name="connsiteY4" fmla="*/ 0 h 10401"/>
              <a:gd name="connsiteX0" fmla="*/ 0 w 10000"/>
              <a:gd name="connsiteY0" fmla="*/ 0 h 10401"/>
              <a:gd name="connsiteX1" fmla="*/ 10000 w 10000"/>
              <a:gd name="connsiteY1" fmla="*/ 0 h 10401"/>
              <a:gd name="connsiteX2" fmla="*/ 5771 w 10000"/>
              <a:gd name="connsiteY2" fmla="*/ 10401 h 10401"/>
              <a:gd name="connsiteX3" fmla="*/ 4066 w 10000"/>
              <a:gd name="connsiteY3" fmla="*/ 10000 h 10401"/>
              <a:gd name="connsiteX4" fmla="*/ 0 w 10000"/>
              <a:gd name="connsiteY4" fmla="*/ 0 h 10401"/>
              <a:gd name="connsiteX0" fmla="*/ 0 w 10000"/>
              <a:gd name="connsiteY0" fmla="*/ 0 h 10561"/>
              <a:gd name="connsiteX1" fmla="*/ 10000 w 10000"/>
              <a:gd name="connsiteY1" fmla="*/ 0 h 10561"/>
              <a:gd name="connsiteX2" fmla="*/ 5771 w 10000"/>
              <a:gd name="connsiteY2" fmla="*/ 10401 h 10561"/>
              <a:gd name="connsiteX3" fmla="*/ 4066 w 10000"/>
              <a:gd name="connsiteY3" fmla="*/ 10561 h 10561"/>
              <a:gd name="connsiteX4" fmla="*/ 0 w 10000"/>
              <a:gd name="connsiteY4" fmla="*/ 0 h 10561"/>
              <a:gd name="connsiteX0" fmla="*/ 0 w 10000"/>
              <a:gd name="connsiteY0" fmla="*/ 0 h 10561"/>
              <a:gd name="connsiteX1" fmla="*/ 10000 w 10000"/>
              <a:gd name="connsiteY1" fmla="*/ 0 h 10561"/>
              <a:gd name="connsiteX2" fmla="*/ 5771 w 10000"/>
              <a:gd name="connsiteY2" fmla="*/ 10401 h 10561"/>
              <a:gd name="connsiteX3" fmla="*/ 4066 w 10000"/>
              <a:gd name="connsiteY3" fmla="*/ 10561 h 10561"/>
              <a:gd name="connsiteX4" fmla="*/ 0 w 10000"/>
              <a:gd name="connsiteY4" fmla="*/ 0 h 10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561">
                <a:moveTo>
                  <a:pt x="0" y="0"/>
                </a:moveTo>
                <a:lnTo>
                  <a:pt x="10000" y="0"/>
                </a:lnTo>
                <a:cubicBezTo>
                  <a:pt x="8590" y="3467"/>
                  <a:pt x="6121" y="1726"/>
                  <a:pt x="5771" y="10401"/>
                </a:cubicBezTo>
                <a:lnTo>
                  <a:pt x="4066" y="10561"/>
                </a:lnTo>
                <a:cubicBezTo>
                  <a:pt x="3989" y="1593"/>
                  <a:pt x="1355" y="3520"/>
                  <a:pt x="0" y="0"/>
                </a:cubicBezTo>
                <a:close/>
              </a:path>
            </a:pathLst>
          </a:custGeom>
          <a:solidFill>
            <a:srgbClr val="C36518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pSp>
        <p:nvGrpSpPr>
          <p:cNvPr id="179" name="Group 178"/>
          <p:cNvGrpSpPr/>
          <p:nvPr/>
        </p:nvGrpSpPr>
        <p:grpSpPr>
          <a:xfrm>
            <a:off x="3744678" y="1041622"/>
            <a:ext cx="602036" cy="934370"/>
            <a:chOff x="1455782" y="1034321"/>
            <a:chExt cx="602036" cy="934370"/>
          </a:xfrm>
        </p:grpSpPr>
        <p:sp>
          <p:nvSpPr>
            <p:cNvPr id="183" name="TextBox 182"/>
            <p:cNvSpPr txBox="1"/>
            <p:nvPr/>
          </p:nvSpPr>
          <p:spPr>
            <a:xfrm>
              <a:off x="1745578" y="1034321"/>
              <a:ext cx="31224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800" b="1" dirty="0" smtClean="0">
                  <a:solidFill>
                    <a:srgbClr val="00B050"/>
                  </a:solidFill>
                </a:rPr>
                <a:t>?</a:t>
              </a:r>
              <a:endParaRPr lang="en-AU" sz="2800" b="1" dirty="0">
                <a:solidFill>
                  <a:srgbClr val="00B050"/>
                </a:solidFill>
              </a:endParaRPr>
            </a:p>
          </p:txBody>
        </p:sp>
        <p:sp>
          <p:nvSpPr>
            <p:cNvPr id="184" name="TextBox 183"/>
            <p:cNvSpPr txBox="1"/>
            <p:nvPr/>
          </p:nvSpPr>
          <p:spPr>
            <a:xfrm>
              <a:off x="1745578" y="1445471"/>
              <a:ext cx="31224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800" b="1" dirty="0" smtClean="0">
                  <a:solidFill>
                    <a:srgbClr val="00B050"/>
                  </a:solidFill>
                </a:rPr>
                <a:t>?</a:t>
              </a:r>
              <a:endParaRPr lang="en-AU" sz="2800" b="1" dirty="0">
                <a:solidFill>
                  <a:srgbClr val="00B050"/>
                </a:solidFill>
              </a:endParaRPr>
            </a:p>
          </p:txBody>
        </p:sp>
        <p:sp>
          <p:nvSpPr>
            <p:cNvPr id="185" name="TextBox 184"/>
            <p:cNvSpPr txBox="1"/>
            <p:nvPr/>
          </p:nvSpPr>
          <p:spPr>
            <a:xfrm>
              <a:off x="1455782" y="1445471"/>
              <a:ext cx="31224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800" b="1" dirty="0" smtClean="0">
                  <a:solidFill>
                    <a:srgbClr val="00B050"/>
                  </a:solidFill>
                </a:rPr>
                <a:t>?</a:t>
              </a:r>
              <a:endParaRPr lang="en-AU" sz="2800" b="1" dirty="0">
                <a:solidFill>
                  <a:srgbClr val="00B050"/>
                </a:solidFill>
              </a:endParaRPr>
            </a:p>
          </p:txBody>
        </p:sp>
      </p:grpSp>
      <p:sp>
        <p:nvSpPr>
          <p:cNvPr id="247" name="TextBox 246"/>
          <p:cNvSpPr txBox="1"/>
          <p:nvPr/>
        </p:nvSpPr>
        <p:spPr>
          <a:xfrm>
            <a:off x="4152258" y="3700255"/>
            <a:ext cx="19262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 smtClean="0"/>
              <a:t>Objectives</a:t>
            </a:r>
            <a:endParaRPr lang="en-AU" sz="3200" dirty="0"/>
          </a:p>
        </p:txBody>
      </p:sp>
      <p:sp>
        <p:nvSpPr>
          <p:cNvPr id="248" name="TextBox 247"/>
          <p:cNvSpPr txBox="1"/>
          <p:nvPr/>
        </p:nvSpPr>
        <p:spPr>
          <a:xfrm>
            <a:off x="6118489" y="3700255"/>
            <a:ext cx="20674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 smtClean="0"/>
              <a:t>Constraints</a:t>
            </a:r>
            <a:endParaRPr lang="en-AU" sz="3200" dirty="0"/>
          </a:p>
        </p:txBody>
      </p:sp>
      <p:cxnSp>
        <p:nvCxnSpPr>
          <p:cNvPr id="249" name="Straight Arrow Connector 248"/>
          <p:cNvCxnSpPr>
            <a:stCxn id="261" idx="3"/>
            <a:endCxn id="265" idx="1"/>
          </p:cNvCxnSpPr>
          <p:nvPr/>
        </p:nvCxnSpPr>
        <p:spPr>
          <a:xfrm>
            <a:off x="1608263" y="2697257"/>
            <a:ext cx="77155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Arrow Connector 249"/>
          <p:cNvCxnSpPr>
            <a:stCxn id="265" idx="3"/>
            <a:endCxn id="258" idx="1"/>
          </p:cNvCxnSpPr>
          <p:nvPr/>
        </p:nvCxnSpPr>
        <p:spPr>
          <a:xfrm>
            <a:off x="4545406" y="2697257"/>
            <a:ext cx="57335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Straight Arrow Connector 250"/>
          <p:cNvCxnSpPr>
            <a:stCxn id="258" idx="3"/>
            <a:endCxn id="255" idx="1"/>
          </p:cNvCxnSpPr>
          <p:nvPr/>
        </p:nvCxnSpPr>
        <p:spPr>
          <a:xfrm>
            <a:off x="6379041" y="2697257"/>
            <a:ext cx="75192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6" name="TextBox 255"/>
          <p:cNvSpPr txBox="1"/>
          <p:nvPr/>
        </p:nvSpPr>
        <p:spPr>
          <a:xfrm>
            <a:off x="7345543" y="2842694"/>
            <a:ext cx="12956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400" dirty="0" smtClean="0">
                <a:solidFill>
                  <a:srgbClr val="B3FFD0"/>
                </a:solidFill>
              </a:rPr>
              <a:t>Better </a:t>
            </a:r>
          </a:p>
          <a:p>
            <a:pPr algn="ctr"/>
            <a:r>
              <a:rPr lang="en-AU" sz="2400" dirty="0" smtClean="0">
                <a:solidFill>
                  <a:srgbClr val="B3FFD0"/>
                </a:solidFill>
              </a:rPr>
              <a:t>outcome</a:t>
            </a:r>
            <a:endParaRPr lang="en-AU" sz="2400" dirty="0">
              <a:solidFill>
                <a:srgbClr val="B3FFD0"/>
              </a:solidFill>
            </a:endParaRPr>
          </a:p>
        </p:txBody>
      </p:sp>
      <p:sp>
        <p:nvSpPr>
          <p:cNvPr id="260" name="TextBox 259"/>
          <p:cNvSpPr txBox="1"/>
          <p:nvPr/>
        </p:nvSpPr>
        <p:spPr>
          <a:xfrm>
            <a:off x="4827334" y="2842694"/>
            <a:ext cx="184313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400" dirty="0" smtClean="0">
                <a:solidFill>
                  <a:srgbClr val="B3FFD0"/>
                </a:solidFill>
              </a:rPr>
              <a:t>Better </a:t>
            </a:r>
          </a:p>
          <a:p>
            <a:pPr algn="ctr"/>
            <a:r>
              <a:rPr lang="en-AU" sz="2400" dirty="0" smtClean="0">
                <a:solidFill>
                  <a:srgbClr val="B3FFD0"/>
                </a:solidFill>
              </a:rPr>
              <a:t>management</a:t>
            </a:r>
            <a:endParaRPr lang="en-AU" sz="2400" dirty="0">
              <a:solidFill>
                <a:srgbClr val="B3FFD0"/>
              </a:solidFill>
            </a:endParaRPr>
          </a:p>
        </p:txBody>
      </p:sp>
      <p:sp>
        <p:nvSpPr>
          <p:cNvPr id="264" name="TextBox 263"/>
          <p:cNvSpPr txBox="1"/>
          <p:nvPr/>
        </p:nvSpPr>
        <p:spPr>
          <a:xfrm>
            <a:off x="566439" y="2842694"/>
            <a:ext cx="112229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400" dirty="0" smtClean="0">
                <a:solidFill>
                  <a:srgbClr val="B3FFD0"/>
                </a:solidFill>
              </a:rPr>
              <a:t>More</a:t>
            </a:r>
          </a:p>
          <a:p>
            <a:pPr algn="ctr"/>
            <a:r>
              <a:rPr lang="en-AU" sz="2400" dirty="0" smtClean="0">
                <a:solidFill>
                  <a:srgbClr val="B3FFD0"/>
                </a:solidFill>
              </a:rPr>
              <a:t>surveys</a:t>
            </a:r>
            <a:endParaRPr lang="en-AU" sz="2400" dirty="0">
              <a:solidFill>
                <a:srgbClr val="B3FFD0"/>
              </a:solidFill>
            </a:endParaRPr>
          </a:p>
        </p:txBody>
      </p:sp>
      <p:sp>
        <p:nvSpPr>
          <p:cNvPr id="270" name="TextBox 269"/>
          <p:cNvSpPr txBox="1"/>
          <p:nvPr/>
        </p:nvSpPr>
        <p:spPr>
          <a:xfrm>
            <a:off x="2913420" y="2842694"/>
            <a:ext cx="109837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400" dirty="0" smtClean="0">
                <a:solidFill>
                  <a:srgbClr val="B3FFD0"/>
                </a:solidFill>
              </a:rPr>
              <a:t>Better </a:t>
            </a:r>
          </a:p>
          <a:p>
            <a:pPr algn="ctr"/>
            <a:r>
              <a:rPr lang="en-AU" sz="2400" dirty="0" smtClean="0">
                <a:solidFill>
                  <a:srgbClr val="B3FFD0"/>
                </a:solidFill>
              </a:rPr>
              <a:t>models</a:t>
            </a:r>
          </a:p>
          <a:p>
            <a:pPr algn="ctr"/>
            <a:endParaRPr lang="en-AU" sz="2400" dirty="0">
              <a:solidFill>
                <a:srgbClr val="B3FFD0"/>
              </a:solidFill>
            </a:endParaRPr>
          </a:p>
        </p:txBody>
      </p:sp>
      <p:cxnSp>
        <p:nvCxnSpPr>
          <p:cNvPr id="271" name="Elbow Connector 270"/>
          <p:cNvCxnSpPr/>
          <p:nvPr/>
        </p:nvCxnSpPr>
        <p:spPr>
          <a:xfrm rot="5400000" flipH="1" flipV="1">
            <a:off x="4650602" y="3160570"/>
            <a:ext cx="710610" cy="368760"/>
          </a:xfrm>
          <a:prstGeom prst="bentConnector3">
            <a:avLst>
              <a:gd name="adj1" fmla="val 63031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Elbow Connector 271"/>
          <p:cNvCxnSpPr/>
          <p:nvPr/>
        </p:nvCxnSpPr>
        <p:spPr>
          <a:xfrm rot="16200000" flipV="1">
            <a:off x="6226485" y="3056292"/>
            <a:ext cx="766556" cy="633259"/>
          </a:xfrm>
          <a:prstGeom prst="bentConnector3">
            <a:avLst>
              <a:gd name="adj1" fmla="val 7265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7" name="Group 96"/>
          <p:cNvGrpSpPr/>
          <p:nvPr/>
        </p:nvGrpSpPr>
        <p:grpSpPr>
          <a:xfrm>
            <a:off x="1450695" y="993497"/>
            <a:ext cx="602036" cy="934370"/>
            <a:chOff x="1455782" y="1034321"/>
            <a:chExt cx="602036" cy="934370"/>
          </a:xfrm>
        </p:grpSpPr>
        <p:sp>
          <p:nvSpPr>
            <p:cNvPr id="98" name="TextBox 97"/>
            <p:cNvSpPr txBox="1"/>
            <p:nvPr/>
          </p:nvSpPr>
          <p:spPr>
            <a:xfrm>
              <a:off x="1745578" y="1034321"/>
              <a:ext cx="31224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800" b="1" dirty="0" smtClean="0">
                  <a:solidFill>
                    <a:srgbClr val="00B050"/>
                  </a:solidFill>
                </a:rPr>
                <a:t>?</a:t>
              </a:r>
              <a:endParaRPr lang="en-AU" sz="2800" b="1" dirty="0">
                <a:solidFill>
                  <a:srgbClr val="00B050"/>
                </a:solidFill>
              </a:endParaRPr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1745578" y="1445471"/>
              <a:ext cx="31224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800" b="1" dirty="0" smtClean="0">
                  <a:solidFill>
                    <a:srgbClr val="00B050"/>
                  </a:solidFill>
                </a:rPr>
                <a:t>?</a:t>
              </a:r>
              <a:endParaRPr lang="en-AU" sz="2800" b="1" dirty="0">
                <a:solidFill>
                  <a:srgbClr val="00B050"/>
                </a:solidFill>
              </a:endParaRPr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1455782" y="1445471"/>
              <a:ext cx="31224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800" b="1" dirty="0" smtClean="0">
                  <a:solidFill>
                    <a:srgbClr val="00B050"/>
                  </a:solidFill>
                </a:rPr>
                <a:t>?</a:t>
              </a:r>
              <a:endParaRPr lang="en-AU" sz="2800" b="1" dirty="0">
                <a:solidFill>
                  <a:srgbClr val="00B050"/>
                </a:solidFill>
              </a:endParaRPr>
            </a:p>
          </p:txBody>
        </p:sp>
      </p:grpSp>
      <p:sp>
        <p:nvSpPr>
          <p:cNvPr id="91" name="TextBox 90"/>
          <p:cNvSpPr txBox="1"/>
          <p:nvPr/>
        </p:nvSpPr>
        <p:spPr>
          <a:xfrm>
            <a:off x="7130965" y="2404869"/>
            <a:ext cx="17247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 smtClean="0"/>
              <a:t>Outcome</a:t>
            </a:r>
            <a:endParaRPr lang="en-AU" sz="3200" dirty="0"/>
          </a:p>
        </p:txBody>
      </p:sp>
      <p:sp>
        <p:nvSpPr>
          <p:cNvPr id="92" name="TextBox 91"/>
          <p:cNvSpPr txBox="1"/>
          <p:nvPr/>
        </p:nvSpPr>
        <p:spPr>
          <a:xfrm>
            <a:off x="5321309" y="2404353"/>
            <a:ext cx="9044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 smtClean="0"/>
              <a:t>Plan</a:t>
            </a:r>
            <a:endParaRPr lang="en-AU" sz="3200" dirty="0"/>
          </a:p>
        </p:txBody>
      </p:sp>
      <p:sp>
        <p:nvSpPr>
          <p:cNvPr id="93" name="TextBox 92"/>
          <p:cNvSpPr txBox="1"/>
          <p:nvPr/>
        </p:nvSpPr>
        <p:spPr>
          <a:xfrm>
            <a:off x="646910" y="2404869"/>
            <a:ext cx="9815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b="1" u="sng" dirty="0" smtClean="0">
                <a:solidFill>
                  <a:srgbClr val="FFFF00"/>
                </a:solidFill>
              </a:rPr>
              <a:t>Data</a:t>
            </a:r>
            <a:endParaRPr lang="en-AU" sz="3200" b="1" u="sng" dirty="0">
              <a:solidFill>
                <a:srgbClr val="FFFF00"/>
              </a:solidFill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2379813" y="2404869"/>
            <a:ext cx="21655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 smtClean="0"/>
              <a:t>Information</a:t>
            </a:r>
            <a:endParaRPr lang="en-AU" sz="3200" dirty="0"/>
          </a:p>
        </p:txBody>
      </p:sp>
      <p:cxnSp>
        <p:nvCxnSpPr>
          <p:cNvPr id="95" name="Straight Connector 94"/>
          <p:cNvCxnSpPr/>
          <p:nvPr/>
        </p:nvCxnSpPr>
        <p:spPr>
          <a:xfrm>
            <a:off x="7354726" y="400380"/>
            <a:ext cx="0" cy="102725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>
            <a:off x="7354726" y="1424762"/>
            <a:ext cx="145566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7365330" y="1469555"/>
            <a:ext cx="882248" cy="436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 smtClean="0"/>
              <a:t>2000</a:t>
            </a:r>
            <a:endParaRPr lang="en-AU" sz="2000" dirty="0"/>
          </a:p>
        </p:txBody>
      </p:sp>
      <p:sp>
        <p:nvSpPr>
          <p:cNvPr id="102" name="TextBox 101"/>
          <p:cNvSpPr txBox="1"/>
          <p:nvPr/>
        </p:nvSpPr>
        <p:spPr>
          <a:xfrm>
            <a:off x="8143029" y="1457030"/>
            <a:ext cx="9172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 smtClean="0"/>
              <a:t>Future</a:t>
            </a:r>
            <a:endParaRPr lang="en-AU" sz="2000" dirty="0"/>
          </a:p>
        </p:txBody>
      </p:sp>
      <p:cxnSp>
        <p:nvCxnSpPr>
          <p:cNvPr id="103" name="Straight Connector 102"/>
          <p:cNvCxnSpPr/>
          <p:nvPr/>
        </p:nvCxnSpPr>
        <p:spPr>
          <a:xfrm>
            <a:off x="7650122" y="1424762"/>
            <a:ext cx="0" cy="6548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>
            <a:off x="8732382" y="1424288"/>
            <a:ext cx="0" cy="6548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TextBox 169"/>
          <p:cNvSpPr txBox="1"/>
          <p:nvPr/>
        </p:nvSpPr>
        <p:spPr>
          <a:xfrm rot="16200000">
            <a:off x="6284329" y="739838"/>
            <a:ext cx="16409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 smtClean="0"/>
              <a:t>Biodiversity</a:t>
            </a:r>
            <a:endParaRPr lang="en-AU" sz="2400" dirty="0"/>
          </a:p>
        </p:txBody>
      </p:sp>
      <p:sp>
        <p:nvSpPr>
          <p:cNvPr id="171" name="Freeform 170"/>
          <p:cNvSpPr/>
          <p:nvPr/>
        </p:nvSpPr>
        <p:spPr>
          <a:xfrm>
            <a:off x="7451810" y="583081"/>
            <a:ext cx="322708" cy="384339"/>
          </a:xfrm>
          <a:custGeom>
            <a:avLst/>
            <a:gdLst>
              <a:gd name="connsiteX0" fmla="*/ 0 w 1365813"/>
              <a:gd name="connsiteY0" fmla="*/ 0 h 787079"/>
              <a:gd name="connsiteX1" fmla="*/ 370390 w 1365813"/>
              <a:gd name="connsiteY1" fmla="*/ 277793 h 787079"/>
              <a:gd name="connsiteX2" fmla="*/ 775504 w 1365813"/>
              <a:gd name="connsiteY2" fmla="*/ 544010 h 787079"/>
              <a:gd name="connsiteX3" fmla="*/ 1365813 w 1365813"/>
              <a:gd name="connsiteY3" fmla="*/ 787079 h 7870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65813" h="787079">
                <a:moveTo>
                  <a:pt x="0" y="0"/>
                </a:moveTo>
                <a:cubicBezTo>
                  <a:pt x="120569" y="93562"/>
                  <a:pt x="241139" y="187125"/>
                  <a:pt x="370390" y="277793"/>
                </a:cubicBezTo>
                <a:cubicBezTo>
                  <a:pt x="499641" y="368461"/>
                  <a:pt x="609600" y="459129"/>
                  <a:pt x="775504" y="544010"/>
                </a:cubicBezTo>
                <a:cubicBezTo>
                  <a:pt x="941408" y="628891"/>
                  <a:pt x="1153610" y="707985"/>
                  <a:pt x="1365813" y="787079"/>
                </a:cubicBezTo>
              </a:path>
            </a:pathLst>
          </a:cu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72" name="Rectangle 171"/>
          <p:cNvSpPr/>
          <p:nvPr/>
        </p:nvSpPr>
        <p:spPr>
          <a:xfrm>
            <a:off x="6926392" y="108495"/>
            <a:ext cx="2133914" cy="191203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73" name="Rectangle 172"/>
          <p:cNvSpPr/>
          <p:nvPr/>
        </p:nvSpPr>
        <p:spPr>
          <a:xfrm>
            <a:off x="4643482" y="108495"/>
            <a:ext cx="2133914" cy="191203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74" name="Rectangle 173"/>
          <p:cNvSpPr/>
          <p:nvPr/>
        </p:nvSpPr>
        <p:spPr>
          <a:xfrm>
            <a:off x="4783064" y="576577"/>
            <a:ext cx="1909644" cy="1346691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pSp>
        <p:nvGrpSpPr>
          <p:cNvPr id="175" name="Group 174"/>
          <p:cNvGrpSpPr/>
          <p:nvPr/>
        </p:nvGrpSpPr>
        <p:grpSpPr>
          <a:xfrm>
            <a:off x="4907905" y="667958"/>
            <a:ext cx="1659962" cy="1163929"/>
            <a:chOff x="4907905" y="667958"/>
            <a:chExt cx="1659962" cy="1163929"/>
          </a:xfrm>
        </p:grpSpPr>
        <p:sp>
          <p:nvSpPr>
            <p:cNvPr id="176" name="Rectangle 175"/>
            <p:cNvSpPr/>
            <p:nvPr/>
          </p:nvSpPr>
          <p:spPr>
            <a:xfrm>
              <a:off x="4907906" y="667958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77" name="Rectangle 176"/>
            <p:cNvSpPr/>
            <p:nvPr/>
          </p:nvSpPr>
          <p:spPr>
            <a:xfrm>
              <a:off x="5395744" y="667958"/>
              <a:ext cx="196446" cy="196446"/>
            </a:xfrm>
            <a:prstGeom prst="rect">
              <a:avLst/>
            </a:prstGeom>
            <a:pattFill prst="lgCheck">
              <a:fgClr>
                <a:srgbClr val="00B050"/>
              </a:fgClr>
              <a:bgClr>
                <a:schemeClr val="tx1">
                  <a:lumMod val="50000"/>
                </a:schemeClr>
              </a:bgClr>
            </a:patt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78" name="Rectangle 177"/>
            <p:cNvSpPr/>
            <p:nvPr/>
          </p:nvSpPr>
          <p:spPr>
            <a:xfrm>
              <a:off x="6127501" y="667958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80" name="Rectangle 179"/>
            <p:cNvSpPr/>
            <p:nvPr/>
          </p:nvSpPr>
          <p:spPr>
            <a:xfrm>
              <a:off x="5883582" y="667958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81" name="Rectangle 180"/>
            <p:cNvSpPr/>
            <p:nvPr/>
          </p:nvSpPr>
          <p:spPr>
            <a:xfrm>
              <a:off x="5639663" y="667958"/>
              <a:ext cx="196446" cy="196446"/>
            </a:xfrm>
            <a:prstGeom prst="rect">
              <a:avLst/>
            </a:prstGeom>
            <a:solidFill>
              <a:srgbClr val="00B050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rgbClr val="00B050"/>
                </a:solidFill>
              </a:endParaRPr>
            </a:p>
          </p:txBody>
        </p:sp>
        <p:sp>
          <p:nvSpPr>
            <p:cNvPr id="182" name="Rectangle 181"/>
            <p:cNvSpPr/>
            <p:nvPr/>
          </p:nvSpPr>
          <p:spPr>
            <a:xfrm>
              <a:off x="5151825" y="667958"/>
              <a:ext cx="196446" cy="196446"/>
            </a:xfrm>
            <a:prstGeom prst="rect">
              <a:avLst/>
            </a:prstGeom>
            <a:solidFill>
              <a:srgbClr val="00B050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rgbClr val="00B050"/>
                </a:solidFill>
              </a:endParaRPr>
            </a:p>
          </p:txBody>
        </p:sp>
        <p:sp>
          <p:nvSpPr>
            <p:cNvPr id="186" name="Rectangle 185"/>
            <p:cNvSpPr/>
            <p:nvPr/>
          </p:nvSpPr>
          <p:spPr>
            <a:xfrm>
              <a:off x="6371421" y="667958"/>
              <a:ext cx="196446" cy="196446"/>
            </a:xfrm>
            <a:prstGeom prst="rect">
              <a:avLst/>
            </a:prstGeom>
            <a:pattFill prst="lgCheck">
              <a:fgClr>
                <a:srgbClr val="00B050"/>
              </a:fgClr>
              <a:bgClr>
                <a:schemeClr val="tx1">
                  <a:lumMod val="50000"/>
                </a:schemeClr>
              </a:bgClr>
            </a:patt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87" name="Rectangle 186"/>
            <p:cNvSpPr/>
            <p:nvPr/>
          </p:nvSpPr>
          <p:spPr>
            <a:xfrm>
              <a:off x="4907906" y="909829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88" name="Rectangle 187"/>
            <p:cNvSpPr/>
            <p:nvPr/>
          </p:nvSpPr>
          <p:spPr>
            <a:xfrm>
              <a:off x="5395744" y="909829"/>
              <a:ext cx="196446" cy="196446"/>
            </a:xfrm>
            <a:prstGeom prst="rect">
              <a:avLst/>
            </a:prstGeom>
            <a:pattFill prst="lgCheck">
              <a:fgClr>
                <a:srgbClr val="00B050"/>
              </a:fgClr>
              <a:bgClr>
                <a:schemeClr val="tx1">
                  <a:lumMod val="50000"/>
                </a:schemeClr>
              </a:bgClr>
            </a:patt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89" name="Rectangle 188"/>
            <p:cNvSpPr/>
            <p:nvPr/>
          </p:nvSpPr>
          <p:spPr>
            <a:xfrm>
              <a:off x="6127501" y="909829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90" name="Rectangle 189"/>
            <p:cNvSpPr/>
            <p:nvPr/>
          </p:nvSpPr>
          <p:spPr>
            <a:xfrm>
              <a:off x="5883582" y="909829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91" name="Rectangle 190"/>
            <p:cNvSpPr/>
            <p:nvPr/>
          </p:nvSpPr>
          <p:spPr>
            <a:xfrm>
              <a:off x="5639663" y="909829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92" name="Rectangle 191"/>
            <p:cNvSpPr/>
            <p:nvPr/>
          </p:nvSpPr>
          <p:spPr>
            <a:xfrm>
              <a:off x="5151825" y="909829"/>
              <a:ext cx="196446" cy="196446"/>
            </a:xfrm>
            <a:prstGeom prst="rect">
              <a:avLst/>
            </a:prstGeom>
            <a:solidFill>
              <a:srgbClr val="00B050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rgbClr val="00B050"/>
                </a:solidFill>
              </a:endParaRPr>
            </a:p>
          </p:txBody>
        </p:sp>
        <p:sp>
          <p:nvSpPr>
            <p:cNvPr id="193" name="Rectangle 192"/>
            <p:cNvSpPr/>
            <p:nvPr/>
          </p:nvSpPr>
          <p:spPr>
            <a:xfrm>
              <a:off x="6371421" y="909829"/>
              <a:ext cx="196446" cy="196446"/>
            </a:xfrm>
            <a:prstGeom prst="rect">
              <a:avLst/>
            </a:prstGeom>
            <a:pattFill prst="lgCheck">
              <a:fgClr>
                <a:srgbClr val="00B050"/>
              </a:fgClr>
              <a:bgClr>
                <a:schemeClr val="tx1">
                  <a:lumMod val="50000"/>
                </a:schemeClr>
              </a:bgClr>
            </a:patt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94" name="Rectangle 193"/>
            <p:cNvSpPr/>
            <p:nvPr/>
          </p:nvSpPr>
          <p:spPr>
            <a:xfrm>
              <a:off x="4907906" y="1151700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95" name="Rectangle 194"/>
            <p:cNvSpPr/>
            <p:nvPr/>
          </p:nvSpPr>
          <p:spPr>
            <a:xfrm>
              <a:off x="5395744" y="1151700"/>
              <a:ext cx="196446" cy="19644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96" name="Rectangle 195"/>
            <p:cNvSpPr/>
            <p:nvPr/>
          </p:nvSpPr>
          <p:spPr>
            <a:xfrm>
              <a:off x="6127501" y="1151700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97" name="Rectangle 196"/>
            <p:cNvSpPr/>
            <p:nvPr/>
          </p:nvSpPr>
          <p:spPr>
            <a:xfrm>
              <a:off x="5883582" y="1151700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98" name="Rectangle 197"/>
            <p:cNvSpPr/>
            <p:nvPr/>
          </p:nvSpPr>
          <p:spPr>
            <a:xfrm>
              <a:off x="5639663" y="1151700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99" name="Rectangle 198"/>
            <p:cNvSpPr/>
            <p:nvPr/>
          </p:nvSpPr>
          <p:spPr>
            <a:xfrm>
              <a:off x="5151825" y="1151700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00" name="Rectangle 199"/>
            <p:cNvSpPr/>
            <p:nvPr/>
          </p:nvSpPr>
          <p:spPr>
            <a:xfrm>
              <a:off x="6371421" y="1151700"/>
              <a:ext cx="196446" cy="196446"/>
            </a:xfrm>
            <a:prstGeom prst="rect">
              <a:avLst/>
            </a:prstGeom>
            <a:solidFill>
              <a:srgbClr val="00B050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rgbClr val="00B050"/>
                </a:solidFill>
              </a:endParaRPr>
            </a:p>
          </p:txBody>
        </p:sp>
        <p:sp>
          <p:nvSpPr>
            <p:cNvPr id="201" name="Rectangle 200"/>
            <p:cNvSpPr/>
            <p:nvPr/>
          </p:nvSpPr>
          <p:spPr>
            <a:xfrm>
              <a:off x="4907905" y="163544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u="sng"/>
            </a:p>
          </p:txBody>
        </p:sp>
        <p:sp>
          <p:nvSpPr>
            <p:cNvPr id="202" name="Rectangle 201"/>
            <p:cNvSpPr/>
            <p:nvPr/>
          </p:nvSpPr>
          <p:spPr>
            <a:xfrm>
              <a:off x="5395744" y="1635441"/>
              <a:ext cx="196446" cy="19644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u="sng"/>
            </a:p>
          </p:txBody>
        </p:sp>
        <p:sp>
          <p:nvSpPr>
            <p:cNvPr id="203" name="Rectangle 202"/>
            <p:cNvSpPr/>
            <p:nvPr/>
          </p:nvSpPr>
          <p:spPr>
            <a:xfrm>
              <a:off x="6127501" y="1635441"/>
              <a:ext cx="196446" cy="196446"/>
            </a:xfrm>
            <a:prstGeom prst="rect">
              <a:avLst/>
            </a:prstGeom>
            <a:solidFill>
              <a:srgbClr val="00B050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u="sng">
                <a:solidFill>
                  <a:srgbClr val="00B050"/>
                </a:solidFill>
              </a:endParaRPr>
            </a:p>
          </p:txBody>
        </p:sp>
        <p:sp>
          <p:nvSpPr>
            <p:cNvPr id="204" name="Rectangle 203"/>
            <p:cNvSpPr/>
            <p:nvPr/>
          </p:nvSpPr>
          <p:spPr>
            <a:xfrm>
              <a:off x="5883582" y="163544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u="sng"/>
            </a:p>
          </p:txBody>
        </p:sp>
        <p:sp>
          <p:nvSpPr>
            <p:cNvPr id="205" name="Rectangle 204"/>
            <p:cNvSpPr/>
            <p:nvPr/>
          </p:nvSpPr>
          <p:spPr>
            <a:xfrm>
              <a:off x="5639663" y="163544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u="sng"/>
            </a:p>
          </p:txBody>
        </p:sp>
        <p:sp>
          <p:nvSpPr>
            <p:cNvPr id="206" name="Rectangle 205"/>
            <p:cNvSpPr/>
            <p:nvPr/>
          </p:nvSpPr>
          <p:spPr>
            <a:xfrm>
              <a:off x="5151825" y="1635441"/>
              <a:ext cx="196446" cy="19644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u="sng"/>
            </a:p>
          </p:txBody>
        </p:sp>
        <p:sp>
          <p:nvSpPr>
            <p:cNvPr id="207" name="Rectangle 206"/>
            <p:cNvSpPr/>
            <p:nvPr/>
          </p:nvSpPr>
          <p:spPr>
            <a:xfrm>
              <a:off x="6371421" y="1635441"/>
              <a:ext cx="196446" cy="196446"/>
            </a:xfrm>
            <a:prstGeom prst="rect">
              <a:avLst/>
            </a:prstGeom>
            <a:solidFill>
              <a:srgbClr val="00B050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u="sng">
                <a:solidFill>
                  <a:srgbClr val="00B050"/>
                </a:solidFill>
              </a:endParaRPr>
            </a:p>
          </p:txBody>
        </p:sp>
        <p:sp>
          <p:nvSpPr>
            <p:cNvPr id="208" name="Rectangle 207"/>
            <p:cNvSpPr/>
            <p:nvPr/>
          </p:nvSpPr>
          <p:spPr>
            <a:xfrm>
              <a:off x="4907905" y="139357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09" name="Rectangle 208"/>
            <p:cNvSpPr/>
            <p:nvPr/>
          </p:nvSpPr>
          <p:spPr>
            <a:xfrm>
              <a:off x="6127501" y="1393571"/>
              <a:ext cx="196446" cy="196446"/>
            </a:xfrm>
            <a:prstGeom prst="rect">
              <a:avLst/>
            </a:prstGeom>
            <a:solidFill>
              <a:srgbClr val="00B050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rgbClr val="00B050"/>
                </a:solidFill>
              </a:endParaRPr>
            </a:p>
          </p:txBody>
        </p:sp>
        <p:sp>
          <p:nvSpPr>
            <p:cNvPr id="210" name="Rectangle 209"/>
            <p:cNvSpPr/>
            <p:nvPr/>
          </p:nvSpPr>
          <p:spPr>
            <a:xfrm>
              <a:off x="5883582" y="139357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11" name="Rectangle 210"/>
            <p:cNvSpPr/>
            <p:nvPr/>
          </p:nvSpPr>
          <p:spPr>
            <a:xfrm>
              <a:off x="5639663" y="139357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12" name="Rectangle 211"/>
            <p:cNvSpPr/>
            <p:nvPr/>
          </p:nvSpPr>
          <p:spPr>
            <a:xfrm>
              <a:off x="5151825" y="139357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13" name="Rectangle 212"/>
            <p:cNvSpPr/>
            <p:nvPr/>
          </p:nvSpPr>
          <p:spPr>
            <a:xfrm>
              <a:off x="6371421" y="1393571"/>
              <a:ext cx="196446" cy="196446"/>
            </a:xfrm>
            <a:prstGeom prst="rect">
              <a:avLst/>
            </a:prstGeom>
            <a:solidFill>
              <a:srgbClr val="00B050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rgbClr val="00B050"/>
                </a:solidFill>
              </a:endParaRPr>
            </a:p>
          </p:txBody>
        </p:sp>
        <p:sp>
          <p:nvSpPr>
            <p:cNvPr id="214" name="Rectangle 213"/>
            <p:cNvSpPr/>
            <p:nvPr/>
          </p:nvSpPr>
          <p:spPr>
            <a:xfrm>
              <a:off x="5395744" y="1393571"/>
              <a:ext cx="196446" cy="19644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sp>
        <p:nvSpPr>
          <p:cNvPr id="215" name="Freeform 214"/>
          <p:cNvSpPr/>
          <p:nvPr/>
        </p:nvSpPr>
        <p:spPr>
          <a:xfrm>
            <a:off x="7756047" y="853033"/>
            <a:ext cx="1000022" cy="118098"/>
          </a:xfrm>
          <a:custGeom>
            <a:avLst/>
            <a:gdLst>
              <a:gd name="connsiteX0" fmla="*/ 0 w 3692324"/>
              <a:gd name="connsiteY0" fmla="*/ 1064871 h 1064871"/>
              <a:gd name="connsiteX1" fmla="*/ 1620456 w 3692324"/>
              <a:gd name="connsiteY1" fmla="*/ 729205 h 1064871"/>
              <a:gd name="connsiteX2" fmla="*/ 2384385 w 3692324"/>
              <a:gd name="connsiteY2" fmla="*/ 300942 h 1064871"/>
              <a:gd name="connsiteX3" fmla="*/ 3692324 w 3692324"/>
              <a:gd name="connsiteY3" fmla="*/ 0 h 1064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92324" h="1064871">
                <a:moveTo>
                  <a:pt x="0" y="1064871"/>
                </a:moveTo>
                <a:cubicBezTo>
                  <a:pt x="611529" y="960698"/>
                  <a:pt x="1223059" y="856526"/>
                  <a:pt x="1620456" y="729205"/>
                </a:cubicBezTo>
                <a:cubicBezTo>
                  <a:pt x="2017853" y="601884"/>
                  <a:pt x="2039074" y="422476"/>
                  <a:pt x="2384385" y="300942"/>
                </a:cubicBezTo>
                <a:cubicBezTo>
                  <a:pt x="2729696" y="179408"/>
                  <a:pt x="3211010" y="89704"/>
                  <a:pt x="3692324" y="0"/>
                </a:cubicBezTo>
              </a:path>
            </a:pathLst>
          </a:custGeom>
          <a:noFill/>
          <a:ln w="57150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16" name="Freeform 215"/>
          <p:cNvSpPr/>
          <p:nvPr/>
        </p:nvSpPr>
        <p:spPr>
          <a:xfrm>
            <a:off x="7777941" y="570160"/>
            <a:ext cx="995089" cy="394386"/>
          </a:xfrm>
          <a:custGeom>
            <a:avLst/>
            <a:gdLst>
              <a:gd name="connsiteX0" fmla="*/ 0 w 3692324"/>
              <a:gd name="connsiteY0" fmla="*/ 1064871 h 1064871"/>
              <a:gd name="connsiteX1" fmla="*/ 1620456 w 3692324"/>
              <a:gd name="connsiteY1" fmla="*/ 729205 h 1064871"/>
              <a:gd name="connsiteX2" fmla="*/ 2384385 w 3692324"/>
              <a:gd name="connsiteY2" fmla="*/ 300942 h 1064871"/>
              <a:gd name="connsiteX3" fmla="*/ 3692324 w 3692324"/>
              <a:gd name="connsiteY3" fmla="*/ 0 h 1064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92324" h="1064871">
                <a:moveTo>
                  <a:pt x="0" y="1064871"/>
                </a:moveTo>
                <a:cubicBezTo>
                  <a:pt x="611529" y="960698"/>
                  <a:pt x="1223059" y="856526"/>
                  <a:pt x="1620456" y="729205"/>
                </a:cubicBezTo>
                <a:cubicBezTo>
                  <a:pt x="2017853" y="601884"/>
                  <a:pt x="2039074" y="422476"/>
                  <a:pt x="2384385" y="300942"/>
                </a:cubicBezTo>
                <a:cubicBezTo>
                  <a:pt x="2729696" y="179408"/>
                  <a:pt x="3211010" y="89704"/>
                  <a:pt x="3692324" y="0"/>
                </a:cubicBezTo>
              </a:path>
            </a:pathLst>
          </a:cu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17" name="TextBox 216"/>
          <p:cNvSpPr txBox="1"/>
          <p:nvPr/>
        </p:nvSpPr>
        <p:spPr>
          <a:xfrm>
            <a:off x="4774937" y="107022"/>
            <a:ext cx="170540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200" dirty="0" smtClean="0"/>
              <a:t>Priority areas</a:t>
            </a:r>
            <a:endParaRPr lang="en-AU" sz="2200" dirty="0"/>
          </a:p>
        </p:txBody>
      </p:sp>
      <p:cxnSp>
        <p:nvCxnSpPr>
          <p:cNvPr id="218" name="Straight Connector 217"/>
          <p:cNvCxnSpPr/>
          <p:nvPr/>
        </p:nvCxnSpPr>
        <p:spPr>
          <a:xfrm>
            <a:off x="7773008" y="517057"/>
            <a:ext cx="0" cy="907229"/>
          </a:xfrm>
          <a:prstGeom prst="line">
            <a:avLst/>
          </a:prstGeom>
          <a:ln w="571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2305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Arrow Connector 20"/>
          <p:cNvCxnSpPr>
            <a:stCxn id="6" idx="3"/>
            <a:endCxn id="7" idx="1"/>
          </p:cNvCxnSpPr>
          <p:nvPr/>
        </p:nvCxnSpPr>
        <p:spPr>
          <a:xfrm>
            <a:off x="1608263" y="2697257"/>
            <a:ext cx="77155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7" idx="3"/>
            <a:endCxn id="11" idx="1"/>
          </p:cNvCxnSpPr>
          <p:nvPr/>
        </p:nvCxnSpPr>
        <p:spPr>
          <a:xfrm flipV="1">
            <a:off x="4545406" y="2696741"/>
            <a:ext cx="775903" cy="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11" idx="3"/>
            <a:endCxn id="13" idx="1"/>
          </p:cNvCxnSpPr>
          <p:nvPr/>
        </p:nvCxnSpPr>
        <p:spPr>
          <a:xfrm>
            <a:off x="6225724" y="2696741"/>
            <a:ext cx="905241" cy="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130965" y="2404869"/>
            <a:ext cx="17247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 smtClean="0"/>
              <a:t>Outcome</a:t>
            </a:r>
            <a:endParaRPr lang="en-AU" sz="3200" dirty="0"/>
          </a:p>
        </p:txBody>
      </p:sp>
      <p:sp>
        <p:nvSpPr>
          <p:cNvPr id="88" name="Down Arrow 87"/>
          <p:cNvSpPr/>
          <p:nvPr/>
        </p:nvSpPr>
        <p:spPr>
          <a:xfrm>
            <a:off x="7698195" y="2118852"/>
            <a:ext cx="590308" cy="372376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TextBox 10"/>
          <p:cNvSpPr txBox="1"/>
          <p:nvPr/>
        </p:nvSpPr>
        <p:spPr>
          <a:xfrm>
            <a:off x="5321309" y="2404353"/>
            <a:ext cx="9044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 smtClean="0"/>
              <a:t>Plan</a:t>
            </a:r>
            <a:endParaRPr lang="en-AU" sz="3200" dirty="0"/>
          </a:p>
        </p:txBody>
      </p:sp>
      <p:sp>
        <p:nvSpPr>
          <p:cNvPr id="76" name="Down Arrow 75"/>
          <p:cNvSpPr/>
          <p:nvPr/>
        </p:nvSpPr>
        <p:spPr>
          <a:xfrm>
            <a:off x="5453746" y="2120326"/>
            <a:ext cx="590308" cy="372376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" name="TextBox 5"/>
          <p:cNvSpPr txBox="1"/>
          <p:nvPr/>
        </p:nvSpPr>
        <p:spPr>
          <a:xfrm>
            <a:off x="646910" y="2404869"/>
            <a:ext cx="9815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b="1" u="sng" dirty="0" smtClean="0">
                <a:solidFill>
                  <a:srgbClr val="FFFF00"/>
                </a:solidFill>
              </a:rPr>
              <a:t>Data</a:t>
            </a:r>
            <a:endParaRPr lang="en-AU" sz="3200" b="1" u="sng" dirty="0">
              <a:solidFill>
                <a:srgbClr val="FFFF00"/>
              </a:solidFill>
            </a:endParaRPr>
          </a:p>
        </p:txBody>
      </p:sp>
      <p:sp>
        <p:nvSpPr>
          <p:cNvPr id="30" name="Down Arrow 29"/>
          <p:cNvSpPr/>
          <p:nvPr/>
        </p:nvSpPr>
        <p:spPr>
          <a:xfrm rot="10800000">
            <a:off x="832432" y="2135193"/>
            <a:ext cx="590308" cy="372376"/>
          </a:xfrm>
          <a:prstGeom prst="down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TextBox 6"/>
          <p:cNvSpPr txBox="1"/>
          <p:nvPr/>
        </p:nvSpPr>
        <p:spPr>
          <a:xfrm>
            <a:off x="2379813" y="2404869"/>
            <a:ext cx="21655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 smtClean="0"/>
              <a:t>Information</a:t>
            </a:r>
            <a:endParaRPr lang="en-AU" sz="3200" dirty="0"/>
          </a:p>
        </p:txBody>
      </p:sp>
      <p:sp>
        <p:nvSpPr>
          <p:cNvPr id="32" name="Down Arrow 31"/>
          <p:cNvSpPr/>
          <p:nvPr/>
        </p:nvSpPr>
        <p:spPr>
          <a:xfrm rot="10800000">
            <a:off x="3167456" y="2120325"/>
            <a:ext cx="590308" cy="372376"/>
          </a:xfrm>
          <a:prstGeom prst="down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05" name="Straight Connector 104"/>
          <p:cNvCxnSpPr/>
          <p:nvPr/>
        </p:nvCxnSpPr>
        <p:spPr>
          <a:xfrm>
            <a:off x="7354726" y="400380"/>
            <a:ext cx="0" cy="102725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/>
          <p:nvPr/>
        </p:nvCxnSpPr>
        <p:spPr>
          <a:xfrm>
            <a:off x="7354726" y="1424762"/>
            <a:ext cx="145566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Box 106"/>
          <p:cNvSpPr txBox="1"/>
          <p:nvPr/>
        </p:nvSpPr>
        <p:spPr>
          <a:xfrm>
            <a:off x="7365330" y="1469555"/>
            <a:ext cx="882248" cy="436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 smtClean="0"/>
              <a:t>2000</a:t>
            </a:r>
            <a:endParaRPr lang="en-AU" sz="2000" dirty="0"/>
          </a:p>
        </p:txBody>
      </p:sp>
      <p:sp>
        <p:nvSpPr>
          <p:cNvPr id="108" name="TextBox 107"/>
          <p:cNvSpPr txBox="1"/>
          <p:nvPr/>
        </p:nvSpPr>
        <p:spPr>
          <a:xfrm>
            <a:off x="8143029" y="1457030"/>
            <a:ext cx="9172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 smtClean="0"/>
              <a:t>Future</a:t>
            </a:r>
            <a:endParaRPr lang="en-AU" sz="2000" dirty="0"/>
          </a:p>
        </p:txBody>
      </p:sp>
      <p:cxnSp>
        <p:nvCxnSpPr>
          <p:cNvPr id="109" name="Straight Connector 108"/>
          <p:cNvCxnSpPr/>
          <p:nvPr/>
        </p:nvCxnSpPr>
        <p:spPr>
          <a:xfrm>
            <a:off x="7650122" y="1424762"/>
            <a:ext cx="0" cy="6548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>
            <a:off x="8732382" y="1424288"/>
            <a:ext cx="0" cy="6548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Box 110"/>
          <p:cNvSpPr txBox="1"/>
          <p:nvPr/>
        </p:nvSpPr>
        <p:spPr>
          <a:xfrm rot="16200000">
            <a:off x="6284329" y="739838"/>
            <a:ext cx="16409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 smtClean="0"/>
              <a:t>Biodiversity</a:t>
            </a:r>
            <a:endParaRPr lang="en-AU" sz="2400" dirty="0"/>
          </a:p>
        </p:txBody>
      </p:sp>
      <p:sp>
        <p:nvSpPr>
          <p:cNvPr id="118" name="Rectangle 117"/>
          <p:cNvSpPr/>
          <p:nvPr/>
        </p:nvSpPr>
        <p:spPr>
          <a:xfrm>
            <a:off x="6926392" y="108495"/>
            <a:ext cx="2133914" cy="191203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pSp>
        <p:nvGrpSpPr>
          <p:cNvPr id="8" name="Group 7"/>
          <p:cNvGrpSpPr/>
          <p:nvPr/>
        </p:nvGrpSpPr>
        <p:grpSpPr>
          <a:xfrm>
            <a:off x="4643482" y="107022"/>
            <a:ext cx="2133914" cy="1913509"/>
            <a:chOff x="4643482" y="107022"/>
            <a:chExt cx="2133914" cy="1913509"/>
          </a:xfrm>
        </p:grpSpPr>
        <p:sp>
          <p:nvSpPr>
            <p:cNvPr id="119" name="Rectangle 118"/>
            <p:cNvSpPr/>
            <p:nvPr/>
          </p:nvSpPr>
          <p:spPr>
            <a:xfrm>
              <a:off x="4643482" y="108495"/>
              <a:ext cx="2133914" cy="1912036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22" name="TextBox 121"/>
            <p:cNvSpPr txBox="1"/>
            <p:nvPr/>
          </p:nvSpPr>
          <p:spPr>
            <a:xfrm>
              <a:off x="4799172" y="107022"/>
              <a:ext cx="1656928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AU" sz="2200" dirty="0" smtClean="0"/>
                <a:t>Prioritization</a:t>
              </a:r>
              <a:endParaRPr lang="en-AU" sz="2200" dirty="0"/>
            </a:p>
          </p:txBody>
        </p:sp>
        <p:sp>
          <p:nvSpPr>
            <p:cNvPr id="124" name="Rectangle 123"/>
            <p:cNvSpPr/>
            <p:nvPr/>
          </p:nvSpPr>
          <p:spPr>
            <a:xfrm>
              <a:off x="4783064" y="576577"/>
              <a:ext cx="1909644" cy="1346691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25" name="Rectangle 124"/>
            <p:cNvSpPr/>
            <p:nvPr/>
          </p:nvSpPr>
          <p:spPr>
            <a:xfrm>
              <a:off x="4907906" y="667958"/>
              <a:ext cx="196446" cy="19644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26" name="Rectangle 125"/>
            <p:cNvSpPr/>
            <p:nvPr/>
          </p:nvSpPr>
          <p:spPr>
            <a:xfrm>
              <a:off x="5395744" y="667958"/>
              <a:ext cx="196446" cy="19644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27" name="Rectangle 126"/>
            <p:cNvSpPr/>
            <p:nvPr/>
          </p:nvSpPr>
          <p:spPr>
            <a:xfrm>
              <a:off x="6127501" y="667958"/>
              <a:ext cx="196446" cy="19644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28" name="Rectangle 127"/>
            <p:cNvSpPr/>
            <p:nvPr/>
          </p:nvSpPr>
          <p:spPr>
            <a:xfrm>
              <a:off x="5883582" y="667958"/>
              <a:ext cx="196446" cy="19644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29" name="Rectangle 128"/>
            <p:cNvSpPr/>
            <p:nvPr/>
          </p:nvSpPr>
          <p:spPr>
            <a:xfrm>
              <a:off x="5639663" y="667958"/>
              <a:ext cx="196446" cy="19644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rgbClr val="00B050"/>
                </a:solidFill>
              </a:endParaRPr>
            </a:p>
          </p:txBody>
        </p:sp>
        <p:sp>
          <p:nvSpPr>
            <p:cNvPr id="130" name="Rectangle 129"/>
            <p:cNvSpPr/>
            <p:nvPr/>
          </p:nvSpPr>
          <p:spPr>
            <a:xfrm>
              <a:off x="5151825" y="667958"/>
              <a:ext cx="196446" cy="19644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rgbClr val="00B050"/>
                </a:solidFill>
              </a:endParaRPr>
            </a:p>
          </p:txBody>
        </p:sp>
        <p:sp>
          <p:nvSpPr>
            <p:cNvPr id="131" name="Rectangle 130"/>
            <p:cNvSpPr/>
            <p:nvPr/>
          </p:nvSpPr>
          <p:spPr>
            <a:xfrm>
              <a:off x="6371421" y="667958"/>
              <a:ext cx="196446" cy="196446"/>
            </a:xfrm>
            <a:prstGeom prst="rect">
              <a:avLst/>
            </a:prstGeom>
            <a:pattFill prst="lgCheck">
              <a:fgClr>
                <a:srgbClr val="FF0000"/>
              </a:fgClr>
              <a:bgClr>
                <a:schemeClr val="tx1">
                  <a:lumMod val="50000"/>
                </a:schemeClr>
              </a:bgClr>
            </a:pattFill>
            <a:ln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32" name="Rectangle 131"/>
            <p:cNvSpPr/>
            <p:nvPr/>
          </p:nvSpPr>
          <p:spPr>
            <a:xfrm>
              <a:off x="4907906" y="908440"/>
              <a:ext cx="196446" cy="19644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33" name="Rectangle 132"/>
            <p:cNvSpPr/>
            <p:nvPr/>
          </p:nvSpPr>
          <p:spPr>
            <a:xfrm>
              <a:off x="5395744" y="908440"/>
              <a:ext cx="196446" cy="19644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34" name="Rectangle 133"/>
            <p:cNvSpPr/>
            <p:nvPr/>
          </p:nvSpPr>
          <p:spPr>
            <a:xfrm>
              <a:off x="6127501" y="908440"/>
              <a:ext cx="196446" cy="19644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35" name="Rectangle 134"/>
            <p:cNvSpPr/>
            <p:nvPr/>
          </p:nvSpPr>
          <p:spPr>
            <a:xfrm>
              <a:off x="5883582" y="908440"/>
              <a:ext cx="196446" cy="19644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36" name="Rectangle 135"/>
            <p:cNvSpPr/>
            <p:nvPr/>
          </p:nvSpPr>
          <p:spPr>
            <a:xfrm>
              <a:off x="5639663" y="908440"/>
              <a:ext cx="196446" cy="19644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37" name="Rectangle 136"/>
            <p:cNvSpPr/>
            <p:nvPr/>
          </p:nvSpPr>
          <p:spPr>
            <a:xfrm>
              <a:off x="5151825" y="908440"/>
              <a:ext cx="196446" cy="19644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rgbClr val="00B050"/>
                </a:solidFill>
              </a:endParaRPr>
            </a:p>
          </p:txBody>
        </p:sp>
        <p:sp>
          <p:nvSpPr>
            <p:cNvPr id="138" name="Rectangle 137"/>
            <p:cNvSpPr/>
            <p:nvPr/>
          </p:nvSpPr>
          <p:spPr>
            <a:xfrm>
              <a:off x="6371421" y="908440"/>
              <a:ext cx="196446" cy="196446"/>
            </a:xfrm>
            <a:prstGeom prst="rect">
              <a:avLst/>
            </a:prstGeom>
            <a:pattFill prst="lgCheck">
              <a:fgClr>
                <a:srgbClr val="FF0000"/>
              </a:fgClr>
              <a:bgClr>
                <a:schemeClr val="tx1">
                  <a:lumMod val="50000"/>
                </a:schemeClr>
              </a:bgClr>
            </a:pattFill>
            <a:ln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39" name="Rectangle 138"/>
            <p:cNvSpPr/>
            <p:nvPr/>
          </p:nvSpPr>
          <p:spPr>
            <a:xfrm>
              <a:off x="4907906" y="1148922"/>
              <a:ext cx="196446" cy="19644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40" name="Rectangle 139"/>
            <p:cNvSpPr/>
            <p:nvPr/>
          </p:nvSpPr>
          <p:spPr>
            <a:xfrm>
              <a:off x="5395744" y="1148922"/>
              <a:ext cx="196446" cy="196446"/>
            </a:xfrm>
            <a:prstGeom prst="rect">
              <a:avLst/>
            </a:prstGeom>
            <a:pattFill prst="lgCheck">
              <a:fgClr>
                <a:srgbClr val="FF0000"/>
              </a:fgClr>
              <a:bgClr>
                <a:schemeClr val="tx1">
                  <a:lumMod val="50000"/>
                </a:schemeClr>
              </a:bgClr>
            </a:pattFill>
            <a:ln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41" name="Rectangle 140"/>
            <p:cNvSpPr/>
            <p:nvPr/>
          </p:nvSpPr>
          <p:spPr>
            <a:xfrm>
              <a:off x="6127501" y="1148922"/>
              <a:ext cx="196446" cy="19644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42" name="Rectangle 141"/>
            <p:cNvSpPr/>
            <p:nvPr/>
          </p:nvSpPr>
          <p:spPr>
            <a:xfrm>
              <a:off x="5883582" y="1148922"/>
              <a:ext cx="196446" cy="19644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43" name="Rectangle 142"/>
            <p:cNvSpPr/>
            <p:nvPr/>
          </p:nvSpPr>
          <p:spPr>
            <a:xfrm>
              <a:off x="5639663" y="1148922"/>
              <a:ext cx="196446" cy="19644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44" name="Rectangle 143"/>
            <p:cNvSpPr/>
            <p:nvPr/>
          </p:nvSpPr>
          <p:spPr>
            <a:xfrm>
              <a:off x="5151825" y="1148922"/>
              <a:ext cx="196446" cy="19644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45" name="Rectangle 144"/>
            <p:cNvSpPr/>
            <p:nvPr/>
          </p:nvSpPr>
          <p:spPr>
            <a:xfrm>
              <a:off x="6371421" y="1148922"/>
              <a:ext cx="196446" cy="19644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rgbClr val="00B050"/>
                </a:solidFill>
              </a:endParaRPr>
            </a:p>
          </p:txBody>
        </p:sp>
        <p:sp>
          <p:nvSpPr>
            <p:cNvPr id="146" name="Rectangle 145"/>
            <p:cNvSpPr/>
            <p:nvPr/>
          </p:nvSpPr>
          <p:spPr>
            <a:xfrm>
              <a:off x="4907906" y="1389404"/>
              <a:ext cx="196446" cy="19644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47" name="Rectangle 146"/>
            <p:cNvSpPr/>
            <p:nvPr/>
          </p:nvSpPr>
          <p:spPr>
            <a:xfrm>
              <a:off x="5395744" y="1394958"/>
              <a:ext cx="196446" cy="196446"/>
            </a:xfrm>
            <a:prstGeom prst="rect">
              <a:avLst/>
            </a:prstGeom>
            <a:pattFill prst="lgCheck">
              <a:fgClr>
                <a:srgbClr val="FF0000"/>
              </a:fgClr>
              <a:bgClr>
                <a:schemeClr val="tx1">
                  <a:lumMod val="50000"/>
                </a:schemeClr>
              </a:bgClr>
            </a:pattFill>
            <a:ln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48" name="Rectangle 147"/>
            <p:cNvSpPr/>
            <p:nvPr/>
          </p:nvSpPr>
          <p:spPr>
            <a:xfrm>
              <a:off x="6127501" y="1394958"/>
              <a:ext cx="196446" cy="19644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rgbClr val="00B050"/>
                </a:solidFill>
              </a:endParaRPr>
            </a:p>
          </p:txBody>
        </p:sp>
        <p:sp>
          <p:nvSpPr>
            <p:cNvPr id="149" name="Rectangle 148"/>
            <p:cNvSpPr/>
            <p:nvPr/>
          </p:nvSpPr>
          <p:spPr>
            <a:xfrm>
              <a:off x="5883582" y="1394958"/>
              <a:ext cx="196446" cy="19644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50" name="Rectangle 149"/>
            <p:cNvSpPr/>
            <p:nvPr/>
          </p:nvSpPr>
          <p:spPr>
            <a:xfrm>
              <a:off x="5639663" y="1394958"/>
              <a:ext cx="196446" cy="19644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51" name="Rectangle 150"/>
            <p:cNvSpPr/>
            <p:nvPr/>
          </p:nvSpPr>
          <p:spPr>
            <a:xfrm>
              <a:off x="5151825" y="1394958"/>
              <a:ext cx="196446" cy="19644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52" name="Rectangle 151"/>
            <p:cNvSpPr/>
            <p:nvPr/>
          </p:nvSpPr>
          <p:spPr>
            <a:xfrm>
              <a:off x="6371421" y="1394958"/>
              <a:ext cx="196446" cy="19644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rgbClr val="00B050"/>
                </a:solidFill>
              </a:endParaRPr>
            </a:p>
          </p:txBody>
        </p:sp>
        <p:sp>
          <p:nvSpPr>
            <p:cNvPr id="153" name="Rectangle 152"/>
            <p:cNvSpPr/>
            <p:nvPr/>
          </p:nvSpPr>
          <p:spPr>
            <a:xfrm>
              <a:off x="4907906" y="1635441"/>
              <a:ext cx="196446" cy="19644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54" name="Rectangle 153"/>
            <p:cNvSpPr/>
            <p:nvPr/>
          </p:nvSpPr>
          <p:spPr>
            <a:xfrm>
              <a:off x="5395744" y="1635441"/>
              <a:ext cx="196446" cy="19644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55" name="Rectangle 154"/>
            <p:cNvSpPr/>
            <p:nvPr/>
          </p:nvSpPr>
          <p:spPr>
            <a:xfrm>
              <a:off x="6127501" y="1635441"/>
              <a:ext cx="196446" cy="19644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rgbClr val="00B050"/>
                </a:solidFill>
              </a:endParaRPr>
            </a:p>
          </p:txBody>
        </p:sp>
        <p:sp>
          <p:nvSpPr>
            <p:cNvPr id="156" name="Rectangle 155"/>
            <p:cNvSpPr/>
            <p:nvPr/>
          </p:nvSpPr>
          <p:spPr>
            <a:xfrm>
              <a:off x="5883582" y="1635441"/>
              <a:ext cx="196446" cy="19644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57" name="Rectangle 156"/>
            <p:cNvSpPr/>
            <p:nvPr/>
          </p:nvSpPr>
          <p:spPr>
            <a:xfrm>
              <a:off x="5639663" y="1635441"/>
              <a:ext cx="196446" cy="19644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58" name="Rectangle 157"/>
            <p:cNvSpPr/>
            <p:nvPr/>
          </p:nvSpPr>
          <p:spPr>
            <a:xfrm>
              <a:off x="5151825" y="1635441"/>
              <a:ext cx="196446" cy="19644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59" name="Rectangle 158"/>
            <p:cNvSpPr/>
            <p:nvPr/>
          </p:nvSpPr>
          <p:spPr>
            <a:xfrm>
              <a:off x="6371421" y="1635441"/>
              <a:ext cx="196446" cy="19644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rgbClr val="00B050"/>
                </a:solidFill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11896" y="92154"/>
            <a:ext cx="2231380" cy="1928377"/>
            <a:chOff x="11896" y="92154"/>
            <a:chExt cx="2231380" cy="1928377"/>
          </a:xfrm>
        </p:grpSpPr>
        <p:sp>
          <p:nvSpPr>
            <p:cNvPr id="115" name="Rectangle 114"/>
            <p:cNvSpPr/>
            <p:nvPr/>
          </p:nvSpPr>
          <p:spPr>
            <a:xfrm>
              <a:off x="172764" y="570160"/>
              <a:ext cx="1909644" cy="1346691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11896" y="92154"/>
              <a:ext cx="223138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AU" sz="2200" dirty="0" smtClean="0"/>
                <a:t>Ecological surveys</a:t>
              </a:r>
              <a:endParaRPr lang="en-AU" sz="2200" dirty="0"/>
            </a:p>
          </p:txBody>
        </p:sp>
        <p:sp>
          <p:nvSpPr>
            <p:cNvPr id="117" name="Rectangle 116"/>
            <p:cNvSpPr/>
            <p:nvPr/>
          </p:nvSpPr>
          <p:spPr>
            <a:xfrm>
              <a:off x="60629" y="108495"/>
              <a:ext cx="2133914" cy="1912036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160" name="Picture 159" descr="http://phylopic.org/assets/images/submissions/416ec8c6-0ed1-4c9f-b4a4-8c1ef6496e84.thumb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7343" y="740358"/>
              <a:ext cx="324155" cy="3241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1" name="Picture 160" descr="http://phylopic.org/assets/images/submissions/c07ce7b7-5fb5-484f-83a0-567bb0795e18.thumb.png"/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69482" y="705955"/>
              <a:ext cx="316898" cy="3168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2" name="Picture 161" descr="http://phylopic.org/assets/images/submissions/b9d5547b-773c-46c8-841a-0846ff7f09ab.thumb.png"/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3118" y="1336197"/>
              <a:ext cx="428599" cy="4285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3" name="Picture 162" descr="http://phylopic.org/assets/images/submissions/416ec8c6-0ed1-4c9f-b4a4-8c1ef6496e84.thumb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2378" y="680357"/>
              <a:ext cx="324155" cy="3241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4" name="Picture 163" descr="http://phylopic.org/assets/images/submissions/416ec8c6-0ed1-4c9f-b4a4-8c1ef6496e84.thumb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4920" y="1141328"/>
              <a:ext cx="324155" cy="3241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5" name="Picture 164" descr="http://phylopic.org/assets/images/submissions/b9d5547b-773c-46c8-841a-0846ff7f09ab.thumb.png"/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2271" y="1339777"/>
              <a:ext cx="428599" cy="4285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6" name="Picture 165" descr="http://phylopic.org/assets/images/submissions/b9d5547b-773c-46c8-841a-0846ff7f09ab.thumb.png"/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1724" y="550186"/>
              <a:ext cx="428599" cy="4285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70" name="Group 169"/>
            <p:cNvGrpSpPr/>
            <p:nvPr/>
          </p:nvGrpSpPr>
          <p:grpSpPr>
            <a:xfrm>
              <a:off x="335803" y="1034321"/>
              <a:ext cx="1722015" cy="934370"/>
              <a:chOff x="335803" y="1034321"/>
              <a:chExt cx="1722015" cy="934370"/>
            </a:xfrm>
          </p:grpSpPr>
          <p:grpSp>
            <p:nvGrpSpPr>
              <p:cNvPr id="171" name="Group 170"/>
              <p:cNvGrpSpPr/>
              <p:nvPr/>
            </p:nvGrpSpPr>
            <p:grpSpPr>
              <a:xfrm>
                <a:off x="1455782" y="1034321"/>
                <a:ext cx="602036" cy="934370"/>
                <a:chOff x="1455782" y="1034321"/>
                <a:chExt cx="602036" cy="934370"/>
              </a:xfrm>
            </p:grpSpPr>
            <p:sp>
              <p:nvSpPr>
                <p:cNvPr id="175" name="TextBox 174"/>
                <p:cNvSpPr txBox="1"/>
                <p:nvPr/>
              </p:nvSpPr>
              <p:spPr>
                <a:xfrm>
                  <a:off x="1745578" y="1034321"/>
                  <a:ext cx="312240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AU" sz="2800" b="1" dirty="0" smtClean="0">
                      <a:solidFill>
                        <a:srgbClr val="FF0000"/>
                      </a:solidFill>
                    </a:rPr>
                    <a:t>?</a:t>
                  </a:r>
                  <a:endParaRPr lang="en-AU" sz="2800" b="1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176" name="TextBox 175"/>
                <p:cNvSpPr txBox="1"/>
                <p:nvPr/>
              </p:nvSpPr>
              <p:spPr>
                <a:xfrm>
                  <a:off x="1745578" y="1445471"/>
                  <a:ext cx="312240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AU" sz="2800" b="1" dirty="0" smtClean="0">
                      <a:solidFill>
                        <a:srgbClr val="FF0000"/>
                      </a:solidFill>
                    </a:rPr>
                    <a:t>?</a:t>
                  </a:r>
                  <a:endParaRPr lang="en-AU" sz="2800" b="1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177" name="TextBox 176"/>
                <p:cNvSpPr txBox="1"/>
                <p:nvPr/>
              </p:nvSpPr>
              <p:spPr>
                <a:xfrm>
                  <a:off x="1455782" y="1445471"/>
                  <a:ext cx="312240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AU" sz="2800" b="1" dirty="0" smtClean="0">
                      <a:solidFill>
                        <a:srgbClr val="FF0000"/>
                      </a:solidFill>
                    </a:rPr>
                    <a:t>?</a:t>
                  </a:r>
                  <a:endParaRPr lang="en-AU" sz="2800" b="1" dirty="0">
                    <a:solidFill>
                      <a:srgbClr val="FF0000"/>
                    </a:solidFill>
                  </a:endParaRPr>
                </a:p>
              </p:txBody>
            </p:sp>
          </p:grpSp>
          <p:sp>
            <p:nvSpPr>
              <p:cNvPr id="172" name="TextBox 171"/>
              <p:cNvSpPr txBox="1"/>
              <p:nvPr/>
            </p:nvSpPr>
            <p:spPr>
              <a:xfrm>
                <a:off x="1455782" y="1034321"/>
                <a:ext cx="31224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AU" sz="2800" b="1" dirty="0" smtClean="0">
                    <a:solidFill>
                      <a:srgbClr val="FF0000"/>
                    </a:solidFill>
                  </a:rPr>
                  <a:t>?</a:t>
                </a:r>
                <a:endParaRPr lang="en-AU" sz="2800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73" name="TextBox 172"/>
              <p:cNvSpPr txBox="1"/>
              <p:nvPr/>
            </p:nvSpPr>
            <p:spPr>
              <a:xfrm>
                <a:off x="1126139" y="1034321"/>
                <a:ext cx="31224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AU" sz="2800" b="1" dirty="0" smtClean="0">
                    <a:solidFill>
                      <a:srgbClr val="FF0000"/>
                    </a:solidFill>
                  </a:rPr>
                  <a:t>?</a:t>
                </a:r>
                <a:endParaRPr lang="en-AU" sz="2800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74" name="TextBox 173"/>
              <p:cNvSpPr txBox="1"/>
              <p:nvPr/>
            </p:nvSpPr>
            <p:spPr>
              <a:xfrm>
                <a:off x="335803" y="1034321"/>
                <a:ext cx="31224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AU" sz="2800" b="1" dirty="0" smtClean="0">
                    <a:solidFill>
                      <a:srgbClr val="FF0000"/>
                    </a:solidFill>
                  </a:rPr>
                  <a:t>?</a:t>
                </a:r>
                <a:endParaRPr lang="en-AU" sz="2800" b="1" dirty="0">
                  <a:solidFill>
                    <a:srgbClr val="FF0000"/>
                  </a:solidFill>
                </a:endParaRPr>
              </a:p>
            </p:txBody>
          </p:sp>
        </p:grpSp>
      </p:grpSp>
      <p:grpSp>
        <p:nvGrpSpPr>
          <p:cNvPr id="5" name="Group 4"/>
          <p:cNvGrpSpPr/>
          <p:nvPr/>
        </p:nvGrpSpPr>
        <p:grpSpPr>
          <a:xfrm>
            <a:off x="2315079" y="107022"/>
            <a:ext cx="2217595" cy="1913509"/>
            <a:chOff x="2315079" y="107022"/>
            <a:chExt cx="2217595" cy="1913509"/>
          </a:xfrm>
        </p:grpSpPr>
        <p:sp>
          <p:nvSpPr>
            <p:cNvPr id="120" name="Rectangle 119"/>
            <p:cNvSpPr/>
            <p:nvPr/>
          </p:nvSpPr>
          <p:spPr>
            <a:xfrm>
              <a:off x="2360571" y="108495"/>
              <a:ext cx="2133914" cy="1912036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21" name="TextBox 120"/>
            <p:cNvSpPr txBox="1"/>
            <p:nvPr/>
          </p:nvSpPr>
          <p:spPr>
            <a:xfrm>
              <a:off x="2315079" y="107022"/>
              <a:ext cx="2217595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AU" sz="2200" dirty="0" smtClean="0"/>
                <a:t>Distribution maps</a:t>
              </a:r>
              <a:endParaRPr lang="en-AU" sz="2200" dirty="0"/>
            </a:p>
          </p:txBody>
        </p:sp>
        <p:sp>
          <p:nvSpPr>
            <p:cNvPr id="123" name="Rectangle 122"/>
            <p:cNvSpPr/>
            <p:nvPr/>
          </p:nvSpPr>
          <p:spPr>
            <a:xfrm>
              <a:off x="2460787" y="576577"/>
              <a:ext cx="1909644" cy="1346691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67" name="Oval 166"/>
            <p:cNvSpPr/>
            <p:nvPr/>
          </p:nvSpPr>
          <p:spPr>
            <a:xfrm>
              <a:off x="2522903" y="720420"/>
              <a:ext cx="908385" cy="703865"/>
            </a:xfrm>
            <a:prstGeom prst="ellipse">
              <a:avLst/>
            </a:prstGeom>
            <a:solidFill>
              <a:srgbClr val="228099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68" name="Oval 167"/>
            <p:cNvSpPr/>
            <p:nvPr/>
          </p:nvSpPr>
          <p:spPr>
            <a:xfrm>
              <a:off x="3774171" y="678864"/>
              <a:ext cx="501192" cy="552122"/>
            </a:xfrm>
            <a:prstGeom prst="ellipse">
              <a:avLst/>
            </a:prstGeom>
            <a:solidFill>
              <a:srgbClr val="6F8E30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69" name="Flowchart: Manual Operation 242"/>
            <p:cNvSpPr/>
            <p:nvPr/>
          </p:nvSpPr>
          <p:spPr>
            <a:xfrm rot="10800000">
              <a:off x="2600904" y="720418"/>
              <a:ext cx="1095262" cy="1111467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8000 w 10000"/>
                <a:gd name="connsiteY2" fmla="*/ 10000 h 10000"/>
                <a:gd name="connsiteX3" fmla="*/ 2000 w 10000"/>
                <a:gd name="connsiteY3" fmla="*/ 10000 h 10000"/>
                <a:gd name="connsiteX4" fmla="*/ 0 w 10000"/>
                <a:gd name="connsiteY4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8000 w 10000"/>
                <a:gd name="connsiteY2" fmla="*/ 10000 h 10000"/>
                <a:gd name="connsiteX3" fmla="*/ 4066 w 10000"/>
                <a:gd name="connsiteY3" fmla="*/ 10000 h 10000"/>
                <a:gd name="connsiteX4" fmla="*/ 0 w 10000"/>
                <a:gd name="connsiteY4" fmla="*/ 0 h 10000"/>
                <a:gd name="connsiteX0" fmla="*/ 0 w 10000"/>
                <a:gd name="connsiteY0" fmla="*/ 0 h 10401"/>
                <a:gd name="connsiteX1" fmla="*/ 10000 w 10000"/>
                <a:gd name="connsiteY1" fmla="*/ 0 h 10401"/>
                <a:gd name="connsiteX2" fmla="*/ 5771 w 10000"/>
                <a:gd name="connsiteY2" fmla="*/ 10401 h 10401"/>
                <a:gd name="connsiteX3" fmla="*/ 4066 w 10000"/>
                <a:gd name="connsiteY3" fmla="*/ 10000 h 10401"/>
                <a:gd name="connsiteX4" fmla="*/ 0 w 10000"/>
                <a:gd name="connsiteY4" fmla="*/ 0 h 10401"/>
                <a:gd name="connsiteX0" fmla="*/ 0 w 10000"/>
                <a:gd name="connsiteY0" fmla="*/ 0 h 10401"/>
                <a:gd name="connsiteX1" fmla="*/ 10000 w 10000"/>
                <a:gd name="connsiteY1" fmla="*/ 0 h 10401"/>
                <a:gd name="connsiteX2" fmla="*/ 5771 w 10000"/>
                <a:gd name="connsiteY2" fmla="*/ 10401 h 10401"/>
                <a:gd name="connsiteX3" fmla="*/ 4066 w 10000"/>
                <a:gd name="connsiteY3" fmla="*/ 10000 h 10401"/>
                <a:gd name="connsiteX4" fmla="*/ 0 w 10000"/>
                <a:gd name="connsiteY4" fmla="*/ 0 h 10401"/>
                <a:gd name="connsiteX0" fmla="*/ 0 w 10000"/>
                <a:gd name="connsiteY0" fmla="*/ 0 h 10561"/>
                <a:gd name="connsiteX1" fmla="*/ 10000 w 10000"/>
                <a:gd name="connsiteY1" fmla="*/ 0 h 10561"/>
                <a:gd name="connsiteX2" fmla="*/ 5771 w 10000"/>
                <a:gd name="connsiteY2" fmla="*/ 10401 h 10561"/>
                <a:gd name="connsiteX3" fmla="*/ 4066 w 10000"/>
                <a:gd name="connsiteY3" fmla="*/ 10561 h 10561"/>
                <a:gd name="connsiteX4" fmla="*/ 0 w 10000"/>
                <a:gd name="connsiteY4" fmla="*/ 0 h 10561"/>
                <a:gd name="connsiteX0" fmla="*/ 0 w 10000"/>
                <a:gd name="connsiteY0" fmla="*/ 0 h 10561"/>
                <a:gd name="connsiteX1" fmla="*/ 10000 w 10000"/>
                <a:gd name="connsiteY1" fmla="*/ 0 h 10561"/>
                <a:gd name="connsiteX2" fmla="*/ 5771 w 10000"/>
                <a:gd name="connsiteY2" fmla="*/ 10401 h 10561"/>
                <a:gd name="connsiteX3" fmla="*/ 4066 w 10000"/>
                <a:gd name="connsiteY3" fmla="*/ 10561 h 10561"/>
                <a:gd name="connsiteX4" fmla="*/ 0 w 10000"/>
                <a:gd name="connsiteY4" fmla="*/ 0 h 10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561">
                  <a:moveTo>
                    <a:pt x="0" y="0"/>
                  </a:moveTo>
                  <a:lnTo>
                    <a:pt x="10000" y="0"/>
                  </a:lnTo>
                  <a:cubicBezTo>
                    <a:pt x="8590" y="3467"/>
                    <a:pt x="6121" y="1726"/>
                    <a:pt x="5771" y="10401"/>
                  </a:cubicBezTo>
                  <a:lnTo>
                    <a:pt x="4066" y="10561"/>
                  </a:lnTo>
                  <a:cubicBezTo>
                    <a:pt x="3989" y="1593"/>
                    <a:pt x="1355" y="3520"/>
                    <a:pt x="0" y="0"/>
                  </a:cubicBezTo>
                  <a:close/>
                </a:path>
              </a:pathLst>
            </a:custGeom>
            <a:solidFill>
              <a:srgbClr val="C36518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grpSp>
          <p:nvGrpSpPr>
            <p:cNvPr id="178" name="Group 177"/>
            <p:cNvGrpSpPr/>
            <p:nvPr/>
          </p:nvGrpSpPr>
          <p:grpSpPr>
            <a:xfrm>
              <a:off x="2624699" y="1041622"/>
              <a:ext cx="1722015" cy="934370"/>
              <a:chOff x="335803" y="1034321"/>
              <a:chExt cx="1722015" cy="934370"/>
            </a:xfrm>
          </p:grpSpPr>
          <p:grpSp>
            <p:nvGrpSpPr>
              <p:cNvPr id="179" name="Group 178"/>
              <p:cNvGrpSpPr/>
              <p:nvPr/>
            </p:nvGrpSpPr>
            <p:grpSpPr>
              <a:xfrm>
                <a:off x="1455782" y="1034321"/>
                <a:ext cx="602036" cy="934370"/>
                <a:chOff x="1455782" y="1034321"/>
                <a:chExt cx="602036" cy="934370"/>
              </a:xfrm>
            </p:grpSpPr>
            <p:sp>
              <p:nvSpPr>
                <p:cNvPr id="183" name="TextBox 182"/>
                <p:cNvSpPr txBox="1"/>
                <p:nvPr/>
              </p:nvSpPr>
              <p:spPr>
                <a:xfrm>
                  <a:off x="1745578" y="1034321"/>
                  <a:ext cx="312240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AU" sz="2800" b="1" dirty="0" smtClean="0">
                      <a:solidFill>
                        <a:srgbClr val="FF0000"/>
                      </a:solidFill>
                    </a:rPr>
                    <a:t>?</a:t>
                  </a:r>
                  <a:endParaRPr lang="en-AU" sz="2800" b="1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184" name="TextBox 183"/>
                <p:cNvSpPr txBox="1"/>
                <p:nvPr/>
              </p:nvSpPr>
              <p:spPr>
                <a:xfrm>
                  <a:off x="1745578" y="1445471"/>
                  <a:ext cx="312240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AU" sz="2800" b="1" dirty="0" smtClean="0">
                      <a:solidFill>
                        <a:srgbClr val="FF0000"/>
                      </a:solidFill>
                    </a:rPr>
                    <a:t>?</a:t>
                  </a:r>
                  <a:endParaRPr lang="en-AU" sz="2800" b="1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185" name="TextBox 184"/>
                <p:cNvSpPr txBox="1"/>
                <p:nvPr/>
              </p:nvSpPr>
              <p:spPr>
                <a:xfrm>
                  <a:off x="1455782" y="1445471"/>
                  <a:ext cx="312240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AU" sz="2800" b="1" dirty="0" smtClean="0">
                      <a:solidFill>
                        <a:srgbClr val="FF0000"/>
                      </a:solidFill>
                    </a:rPr>
                    <a:t>?</a:t>
                  </a:r>
                  <a:endParaRPr lang="en-AU" sz="2800" b="1" dirty="0">
                    <a:solidFill>
                      <a:srgbClr val="FF0000"/>
                    </a:solidFill>
                  </a:endParaRPr>
                </a:p>
              </p:txBody>
            </p:sp>
          </p:grpSp>
          <p:sp>
            <p:nvSpPr>
              <p:cNvPr id="180" name="TextBox 179"/>
              <p:cNvSpPr txBox="1"/>
              <p:nvPr/>
            </p:nvSpPr>
            <p:spPr>
              <a:xfrm>
                <a:off x="1455782" y="1034321"/>
                <a:ext cx="31224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AU" sz="2800" b="1" dirty="0" smtClean="0">
                    <a:solidFill>
                      <a:srgbClr val="FF0000"/>
                    </a:solidFill>
                  </a:rPr>
                  <a:t>?</a:t>
                </a:r>
                <a:endParaRPr lang="en-AU" sz="2800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81" name="TextBox 180"/>
              <p:cNvSpPr txBox="1"/>
              <p:nvPr/>
            </p:nvSpPr>
            <p:spPr>
              <a:xfrm>
                <a:off x="1126139" y="1034321"/>
                <a:ext cx="31224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AU" sz="2800" b="1" dirty="0" smtClean="0">
                    <a:solidFill>
                      <a:srgbClr val="FF0000"/>
                    </a:solidFill>
                  </a:rPr>
                  <a:t>?</a:t>
                </a:r>
                <a:endParaRPr lang="en-AU" sz="2800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82" name="TextBox 181"/>
              <p:cNvSpPr txBox="1"/>
              <p:nvPr/>
            </p:nvSpPr>
            <p:spPr>
              <a:xfrm>
                <a:off x="335803" y="1034321"/>
                <a:ext cx="31224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AU" sz="2800" b="1" dirty="0" smtClean="0">
                    <a:solidFill>
                      <a:srgbClr val="FF0000"/>
                    </a:solidFill>
                  </a:rPr>
                  <a:t>?</a:t>
                </a:r>
                <a:endParaRPr lang="en-AU" sz="2800" b="1" dirty="0">
                  <a:solidFill>
                    <a:srgbClr val="FF0000"/>
                  </a:solidFill>
                </a:endParaRPr>
              </a:p>
            </p:txBody>
          </p:sp>
        </p:grpSp>
      </p:grpSp>
      <p:sp>
        <p:nvSpPr>
          <p:cNvPr id="189" name="TextBox 188"/>
          <p:cNvSpPr txBox="1"/>
          <p:nvPr/>
        </p:nvSpPr>
        <p:spPr>
          <a:xfrm>
            <a:off x="4152258" y="3700255"/>
            <a:ext cx="19262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 smtClean="0"/>
              <a:t>Objectives</a:t>
            </a:r>
            <a:endParaRPr lang="en-AU" sz="3200" dirty="0"/>
          </a:p>
        </p:txBody>
      </p:sp>
      <p:sp>
        <p:nvSpPr>
          <p:cNvPr id="190" name="TextBox 189"/>
          <p:cNvSpPr txBox="1"/>
          <p:nvPr/>
        </p:nvSpPr>
        <p:spPr>
          <a:xfrm>
            <a:off x="6118489" y="3700255"/>
            <a:ext cx="20674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 smtClean="0"/>
              <a:t>Constraints</a:t>
            </a:r>
            <a:endParaRPr lang="en-AU" sz="3200" dirty="0"/>
          </a:p>
        </p:txBody>
      </p:sp>
      <p:sp>
        <p:nvSpPr>
          <p:cNvPr id="191" name="TextBox 190"/>
          <p:cNvSpPr txBox="1"/>
          <p:nvPr/>
        </p:nvSpPr>
        <p:spPr>
          <a:xfrm>
            <a:off x="7345543" y="2842694"/>
            <a:ext cx="12956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400" dirty="0" smtClean="0">
                <a:solidFill>
                  <a:srgbClr val="FFC3B3"/>
                </a:solidFill>
              </a:rPr>
              <a:t>Worse</a:t>
            </a:r>
          </a:p>
          <a:p>
            <a:pPr algn="ctr"/>
            <a:r>
              <a:rPr lang="en-AU" sz="2400" dirty="0" smtClean="0">
                <a:solidFill>
                  <a:srgbClr val="FFC3B3"/>
                </a:solidFill>
              </a:rPr>
              <a:t>outcome</a:t>
            </a:r>
            <a:endParaRPr lang="en-AU" sz="2400" dirty="0">
              <a:solidFill>
                <a:srgbClr val="FFC3B3"/>
              </a:solidFill>
            </a:endParaRPr>
          </a:p>
        </p:txBody>
      </p:sp>
      <p:sp>
        <p:nvSpPr>
          <p:cNvPr id="192" name="TextBox 191"/>
          <p:cNvSpPr txBox="1"/>
          <p:nvPr/>
        </p:nvSpPr>
        <p:spPr>
          <a:xfrm>
            <a:off x="4827338" y="2842694"/>
            <a:ext cx="184313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400" dirty="0" smtClean="0">
                <a:solidFill>
                  <a:srgbClr val="FFC3B3"/>
                </a:solidFill>
              </a:rPr>
              <a:t>Poorer</a:t>
            </a:r>
          </a:p>
          <a:p>
            <a:pPr algn="ctr"/>
            <a:r>
              <a:rPr lang="en-AU" sz="2400" dirty="0" smtClean="0">
                <a:solidFill>
                  <a:srgbClr val="FFC3B3"/>
                </a:solidFill>
              </a:rPr>
              <a:t>management</a:t>
            </a:r>
            <a:endParaRPr lang="en-AU" sz="2400" dirty="0">
              <a:solidFill>
                <a:srgbClr val="FFC3B3"/>
              </a:solidFill>
            </a:endParaRPr>
          </a:p>
        </p:txBody>
      </p:sp>
      <p:sp>
        <p:nvSpPr>
          <p:cNvPr id="231" name="TextBox 230"/>
          <p:cNvSpPr txBox="1"/>
          <p:nvPr/>
        </p:nvSpPr>
        <p:spPr>
          <a:xfrm>
            <a:off x="566439" y="2842694"/>
            <a:ext cx="112229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400" dirty="0" smtClean="0">
                <a:solidFill>
                  <a:srgbClr val="B3FFD0"/>
                </a:solidFill>
              </a:rPr>
              <a:t>More</a:t>
            </a:r>
          </a:p>
          <a:p>
            <a:pPr algn="ctr"/>
            <a:r>
              <a:rPr lang="en-AU" sz="2400" dirty="0" smtClean="0">
                <a:solidFill>
                  <a:srgbClr val="B3FFD0"/>
                </a:solidFill>
              </a:rPr>
              <a:t>surveys</a:t>
            </a:r>
            <a:endParaRPr lang="en-AU" sz="2400" dirty="0">
              <a:solidFill>
                <a:srgbClr val="B3FFD0"/>
              </a:solidFill>
            </a:endParaRPr>
          </a:p>
        </p:txBody>
      </p:sp>
      <p:sp>
        <p:nvSpPr>
          <p:cNvPr id="236" name="TextBox 235"/>
          <p:cNvSpPr txBox="1"/>
          <p:nvPr/>
        </p:nvSpPr>
        <p:spPr>
          <a:xfrm>
            <a:off x="2913420" y="2842694"/>
            <a:ext cx="109837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400" dirty="0" smtClean="0">
                <a:solidFill>
                  <a:srgbClr val="B3FFD0"/>
                </a:solidFill>
              </a:rPr>
              <a:t>Better </a:t>
            </a:r>
          </a:p>
          <a:p>
            <a:pPr algn="ctr"/>
            <a:r>
              <a:rPr lang="en-AU" sz="2400" dirty="0" smtClean="0">
                <a:solidFill>
                  <a:srgbClr val="B3FFD0"/>
                </a:solidFill>
              </a:rPr>
              <a:t>models</a:t>
            </a:r>
          </a:p>
          <a:p>
            <a:pPr algn="ctr"/>
            <a:endParaRPr lang="en-AU" sz="2400" dirty="0">
              <a:solidFill>
                <a:srgbClr val="B3FFD0"/>
              </a:solidFill>
            </a:endParaRPr>
          </a:p>
        </p:txBody>
      </p:sp>
      <p:cxnSp>
        <p:nvCxnSpPr>
          <p:cNvPr id="237" name="Elbow Connector 236"/>
          <p:cNvCxnSpPr/>
          <p:nvPr/>
        </p:nvCxnSpPr>
        <p:spPr>
          <a:xfrm rot="5400000" flipH="1" flipV="1">
            <a:off x="4650602" y="3160570"/>
            <a:ext cx="710610" cy="368760"/>
          </a:xfrm>
          <a:prstGeom prst="bentConnector3">
            <a:avLst>
              <a:gd name="adj1" fmla="val 63031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Elbow Connector 237"/>
          <p:cNvCxnSpPr/>
          <p:nvPr/>
        </p:nvCxnSpPr>
        <p:spPr>
          <a:xfrm rot="16200000" flipV="1">
            <a:off x="6226485" y="3056292"/>
            <a:ext cx="766556" cy="633259"/>
          </a:xfrm>
          <a:prstGeom prst="bentConnector3">
            <a:avLst>
              <a:gd name="adj1" fmla="val 7265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/>
          <p:cNvGrpSpPr/>
          <p:nvPr/>
        </p:nvGrpSpPr>
        <p:grpSpPr>
          <a:xfrm>
            <a:off x="6118489" y="4112032"/>
            <a:ext cx="2254124" cy="461665"/>
            <a:chOff x="6022630" y="4139937"/>
            <a:chExt cx="2254124" cy="461665"/>
          </a:xfrm>
        </p:grpSpPr>
        <p:sp>
          <p:nvSpPr>
            <p:cNvPr id="244" name="TextBox 243"/>
            <p:cNvSpPr txBox="1"/>
            <p:nvPr/>
          </p:nvSpPr>
          <p:spPr>
            <a:xfrm>
              <a:off x="6022630" y="4139937"/>
              <a:ext cx="173477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2400" dirty="0" smtClean="0">
                  <a:solidFill>
                    <a:srgbClr val="FFC3B3"/>
                  </a:solidFill>
                </a:rPr>
                <a:t>Less funding</a:t>
              </a:r>
              <a:endParaRPr lang="en-AU" sz="2400" dirty="0">
                <a:solidFill>
                  <a:srgbClr val="FFC3B3"/>
                </a:solidFill>
              </a:endParaRPr>
            </a:p>
          </p:txBody>
        </p:sp>
        <p:sp>
          <p:nvSpPr>
            <p:cNvPr id="245" name="Down Arrow 244"/>
            <p:cNvSpPr/>
            <p:nvPr/>
          </p:nvSpPr>
          <p:spPr>
            <a:xfrm>
              <a:off x="7686446" y="4255660"/>
              <a:ext cx="590308" cy="313388"/>
            </a:xfrm>
            <a:prstGeom prst="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sp>
        <p:nvSpPr>
          <p:cNvPr id="194" name="Freeform 193"/>
          <p:cNvSpPr/>
          <p:nvPr/>
        </p:nvSpPr>
        <p:spPr>
          <a:xfrm>
            <a:off x="7451810" y="583081"/>
            <a:ext cx="322708" cy="384339"/>
          </a:xfrm>
          <a:custGeom>
            <a:avLst/>
            <a:gdLst>
              <a:gd name="connsiteX0" fmla="*/ 0 w 1365813"/>
              <a:gd name="connsiteY0" fmla="*/ 0 h 787079"/>
              <a:gd name="connsiteX1" fmla="*/ 370390 w 1365813"/>
              <a:gd name="connsiteY1" fmla="*/ 277793 h 787079"/>
              <a:gd name="connsiteX2" fmla="*/ 775504 w 1365813"/>
              <a:gd name="connsiteY2" fmla="*/ 544010 h 787079"/>
              <a:gd name="connsiteX3" fmla="*/ 1365813 w 1365813"/>
              <a:gd name="connsiteY3" fmla="*/ 787079 h 7870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65813" h="787079">
                <a:moveTo>
                  <a:pt x="0" y="0"/>
                </a:moveTo>
                <a:cubicBezTo>
                  <a:pt x="120569" y="93562"/>
                  <a:pt x="241139" y="187125"/>
                  <a:pt x="370390" y="277793"/>
                </a:cubicBezTo>
                <a:cubicBezTo>
                  <a:pt x="499641" y="368461"/>
                  <a:pt x="609600" y="459129"/>
                  <a:pt x="775504" y="544010"/>
                </a:cubicBezTo>
                <a:cubicBezTo>
                  <a:pt x="941408" y="628891"/>
                  <a:pt x="1153610" y="707985"/>
                  <a:pt x="1365813" y="787079"/>
                </a:cubicBezTo>
              </a:path>
            </a:pathLst>
          </a:cu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95" name="Freeform 194"/>
          <p:cNvSpPr/>
          <p:nvPr/>
        </p:nvSpPr>
        <p:spPr>
          <a:xfrm>
            <a:off x="7756047" y="853033"/>
            <a:ext cx="1000022" cy="118098"/>
          </a:xfrm>
          <a:custGeom>
            <a:avLst/>
            <a:gdLst>
              <a:gd name="connsiteX0" fmla="*/ 0 w 3692324"/>
              <a:gd name="connsiteY0" fmla="*/ 1064871 h 1064871"/>
              <a:gd name="connsiteX1" fmla="*/ 1620456 w 3692324"/>
              <a:gd name="connsiteY1" fmla="*/ 729205 h 1064871"/>
              <a:gd name="connsiteX2" fmla="*/ 2384385 w 3692324"/>
              <a:gd name="connsiteY2" fmla="*/ 300942 h 1064871"/>
              <a:gd name="connsiteX3" fmla="*/ 3692324 w 3692324"/>
              <a:gd name="connsiteY3" fmla="*/ 0 h 1064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92324" h="1064871">
                <a:moveTo>
                  <a:pt x="0" y="1064871"/>
                </a:moveTo>
                <a:cubicBezTo>
                  <a:pt x="611529" y="960698"/>
                  <a:pt x="1223059" y="856526"/>
                  <a:pt x="1620456" y="729205"/>
                </a:cubicBezTo>
                <a:cubicBezTo>
                  <a:pt x="2017853" y="601884"/>
                  <a:pt x="2039074" y="422476"/>
                  <a:pt x="2384385" y="300942"/>
                </a:cubicBezTo>
                <a:cubicBezTo>
                  <a:pt x="2729696" y="179408"/>
                  <a:pt x="3211010" y="89704"/>
                  <a:pt x="3692324" y="0"/>
                </a:cubicBezTo>
              </a:path>
            </a:pathLst>
          </a:custGeom>
          <a:noFill/>
          <a:ln w="57150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86" name="Freeform 185"/>
          <p:cNvSpPr/>
          <p:nvPr/>
        </p:nvSpPr>
        <p:spPr>
          <a:xfrm>
            <a:off x="7756047" y="929640"/>
            <a:ext cx="1016478" cy="49145"/>
          </a:xfrm>
          <a:custGeom>
            <a:avLst/>
            <a:gdLst>
              <a:gd name="connsiteX0" fmla="*/ 0 w 3692324"/>
              <a:gd name="connsiteY0" fmla="*/ 1064871 h 1064871"/>
              <a:gd name="connsiteX1" fmla="*/ 1620456 w 3692324"/>
              <a:gd name="connsiteY1" fmla="*/ 729205 h 1064871"/>
              <a:gd name="connsiteX2" fmla="*/ 2384385 w 3692324"/>
              <a:gd name="connsiteY2" fmla="*/ 300942 h 1064871"/>
              <a:gd name="connsiteX3" fmla="*/ 3692324 w 3692324"/>
              <a:gd name="connsiteY3" fmla="*/ 0 h 1064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92324" h="1064871">
                <a:moveTo>
                  <a:pt x="0" y="1064871"/>
                </a:moveTo>
                <a:cubicBezTo>
                  <a:pt x="611529" y="960698"/>
                  <a:pt x="1223059" y="856526"/>
                  <a:pt x="1620456" y="729205"/>
                </a:cubicBezTo>
                <a:cubicBezTo>
                  <a:pt x="2017853" y="601884"/>
                  <a:pt x="2039074" y="422476"/>
                  <a:pt x="2384385" y="300942"/>
                </a:cubicBezTo>
                <a:cubicBezTo>
                  <a:pt x="2729696" y="179408"/>
                  <a:pt x="3211010" y="89704"/>
                  <a:pt x="3692324" y="0"/>
                </a:cubicBezTo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14" name="Straight Connector 113"/>
          <p:cNvCxnSpPr/>
          <p:nvPr/>
        </p:nvCxnSpPr>
        <p:spPr>
          <a:xfrm>
            <a:off x="7773008" y="517057"/>
            <a:ext cx="0" cy="907229"/>
          </a:xfrm>
          <a:prstGeom prst="line">
            <a:avLst/>
          </a:prstGeom>
          <a:ln w="571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3832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24442" y="-67621"/>
            <a:ext cx="9792884" cy="857250"/>
          </a:xfrm>
        </p:spPr>
        <p:txBody>
          <a:bodyPr>
            <a:normAutofit/>
          </a:bodyPr>
          <a:lstStyle/>
          <a:p>
            <a:r>
              <a:rPr lang="en-AU" sz="3600" dirty="0"/>
              <a:t>Optimizing ecological surveys for conservation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2710" y="765226"/>
            <a:ext cx="2650775" cy="3005414"/>
          </a:xfrm>
        </p:spPr>
      </p:pic>
      <p:grpSp>
        <p:nvGrpSpPr>
          <p:cNvPr id="13" name="Group 12"/>
          <p:cNvGrpSpPr/>
          <p:nvPr/>
        </p:nvGrpSpPr>
        <p:grpSpPr>
          <a:xfrm>
            <a:off x="2934364" y="765226"/>
            <a:ext cx="3319201" cy="4146934"/>
            <a:chOff x="2808000" y="770283"/>
            <a:chExt cx="3319201" cy="4146934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08000" y="770283"/>
              <a:ext cx="3319201" cy="3627542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3045961" y="4517107"/>
              <a:ext cx="284327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2000" dirty="0" smtClean="0"/>
                <a:t>9 imperilled plant species</a:t>
              </a:r>
              <a:endParaRPr lang="en-AU" sz="2000" dirty="0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6348497" y="3837600"/>
            <a:ext cx="27792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 smtClean="0"/>
              <a:t>90 places that could potentially be surveyed to</a:t>
            </a:r>
          </a:p>
          <a:p>
            <a:pPr algn="ctr"/>
            <a:r>
              <a:rPr lang="en-AU" dirty="0" smtClean="0"/>
              <a:t>improve existing data</a:t>
            </a:r>
          </a:p>
          <a:p>
            <a:pPr algn="ctr"/>
            <a:endParaRPr lang="en-AU" dirty="0"/>
          </a:p>
        </p:txBody>
      </p:sp>
      <p:grpSp>
        <p:nvGrpSpPr>
          <p:cNvPr id="12" name="Group 11"/>
          <p:cNvGrpSpPr/>
          <p:nvPr/>
        </p:nvGrpSpPr>
        <p:grpSpPr>
          <a:xfrm>
            <a:off x="-12276" y="770283"/>
            <a:ext cx="2946640" cy="3954647"/>
            <a:chOff x="-12276" y="770283"/>
            <a:chExt cx="2946640" cy="3954647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911" y="770283"/>
              <a:ext cx="2646314" cy="3000357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-12276" y="3801600"/>
              <a:ext cx="2946640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AU" dirty="0" smtClean="0"/>
                <a:t>142 places that could</a:t>
              </a:r>
            </a:p>
            <a:p>
              <a:pPr algn="ctr"/>
              <a:r>
                <a:rPr lang="en-AU" dirty="0" smtClean="0"/>
                <a:t>potentially be acquired for</a:t>
              </a:r>
            </a:p>
            <a:p>
              <a:pPr algn="ctr"/>
              <a:r>
                <a:rPr lang="en-AU" dirty="0" smtClean="0"/>
                <a:t>protected area establishment</a:t>
              </a:r>
              <a:endParaRPr lang="en-AU" dirty="0"/>
            </a:p>
          </p:txBody>
        </p:sp>
      </p:grpSp>
    </p:spTree>
    <p:extLst>
      <p:ext uri="{BB962C8B-B14F-4D97-AF65-F5344CB8AC3E}">
        <p14:creationId xmlns:p14="http://schemas.microsoft.com/office/powerpoint/2010/main" val="3332812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0566" y="79200"/>
            <a:ext cx="5774306" cy="4651202"/>
          </a:xfrm>
        </p:spPr>
      </p:pic>
      <p:sp>
        <p:nvSpPr>
          <p:cNvPr id="2" name="Up Arrow 1"/>
          <p:cNvSpPr/>
          <p:nvPr/>
        </p:nvSpPr>
        <p:spPr>
          <a:xfrm>
            <a:off x="937980" y="157593"/>
            <a:ext cx="684000" cy="4260787"/>
          </a:xfrm>
          <a:prstGeom prst="up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TextBox 2"/>
          <p:cNvSpPr txBox="1"/>
          <p:nvPr/>
        </p:nvSpPr>
        <p:spPr>
          <a:xfrm rot="16200000">
            <a:off x="-1960731" y="2107340"/>
            <a:ext cx="505875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400" dirty="0" smtClean="0"/>
              <a:t>Number of places selected for surveys</a:t>
            </a:r>
          </a:p>
          <a:p>
            <a:pPr algn="ctr"/>
            <a:r>
              <a:rPr lang="en-AU" dirty="0" smtClean="0"/>
              <a:t>(amount of funds allocated for collecting extra data)</a:t>
            </a:r>
            <a:endParaRPr lang="en-AU" dirty="0"/>
          </a:p>
        </p:txBody>
      </p:sp>
      <p:sp>
        <p:nvSpPr>
          <p:cNvPr id="4" name="TextBox 3"/>
          <p:cNvSpPr txBox="1"/>
          <p:nvPr/>
        </p:nvSpPr>
        <p:spPr>
          <a:xfrm>
            <a:off x="1803346" y="4766400"/>
            <a:ext cx="54887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000" dirty="0" smtClean="0"/>
              <a:t>Different approaches for designing survey schemes</a:t>
            </a:r>
            <a:endParaRPr lang="en-AU" sz="2000" dirty="0"/>
          </a:p>
        </p:txBody>
      </p:sp>
      <p:grpSp>
        <p:nvGrpSpPr>
          <p:cNvPr id="12" name="Group 11"/>
          <p:cNvGrpSpPr/>
          <p:nvPr/>
        </p:nvGrpSpPr>
        <p:grpSpPr>
          <a:xfrm>
            <a:off x="7727482" y="444384"/>
            <a:ext cx="1119153" cy="948731"/>
            <a:chOff x="7726277" y="444384"/>
            <a:chExt cx="1119153" cy="948731"/>
          </a:xfrm>
        </p:grpSpPr>
        <p:sp>
          <p:nvSpPr>
            <p:cNvPr id="5" name="TextBox 4"/>
            <p:cNvSpPr txBox="1"/>
            <p:nvPr/>
          </p:nvSpPr>
          <p:spPr>
            <a:xfrm>
              <a:off x="7726277" y="746784"/>
              <a:ext cx="111915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AU" dirty="0" smtClean="0"/>
                <a:t>Selected </a:t>
              </a:r>
            </a:p>
            <a:p>
              <a:pPr algn="ctr"/>
              <a:r>
                <a:rPr lang="en-AU" dirty="0" smtClean="0"/>
                <a:t>for survey</a:t>
              </a:r>
              <a:endParaRPr lang="en-AU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8134653" y="444384"/>
              <a:ext cx="302400" cy="30240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E6E6E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7546663" y="1747753"/>
            <a:ext cx="1480790" cy="962297"/>
            <a:chOff x="7568263" y="1747753"/>
            <a:chExt cx="1480790" cy="962297"/>
          </a:xfrm>
        </p:grpSpPr>
        <p:sp>
          <p:nvSpPr>
            <p:cNvPr id="9" name="Rectangle 8"/>
            <p:cNvSpPr/>
            <p:nvPr/>
          </p:nvSpPr>
          <p:spPr>
            <a:xfrm>
              <a:off x="8157458" y="1747753"/>
              <a:ext cx="302400" cy="302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E5E5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568263" y="2063719"/>
              <a:ext cx="148079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AU" dirty="0" smtClean="0"/>
                <a:t>NOT selected </a:t>
              </a:r>
            </a:p>
            <a:p>
              <a:pPr algn="ctr"/>
              <a:r>
                <a:rPr lang="en-AU" dirty="0" smtClean="0"/>
                <a:t>for survey</a:t>
              </a:r>
              <a:endParaRPr lang="en-AU" dirty="0"/>
            </a:p>
          </p:txBody>
        </p:sp>
      </p:grpSp>
    </p:spTree>
    <p:extLst>
      <p:ext uri="{BB962C8B-B14F-4D97-AF65-F5344CB8AC3E}">
        <p14:creationId xmlns:p14="http://schemas.microsoft.com/office/powerpoint/2010/main" val="4229968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2401" y="91350"/>
            <a:ext cx="4848322" cy="4875659"/>
          </a:xfrm>
        </p:spPr>
      </p:pic>
      <p:sp>
        <p:nvSpPr>
          <p:cNvPr id="5" name="TextBox 4"/>
          <p:cNvSpPr txBox="1"/>
          <p:nvPr/>
        </p:nvSpPr>
        <p:spPr>
          <a:xfrm>
            <a:off x="232201" y="854550"/>
            <a:ext cx="369359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800" dirty="0" smtClean="0"/>
              <a:t>Existing data leads to positive outcomes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800" dirty="0" smtClean="0"/>
              <a:t>More budget means       better outcomes</a:t>
            </a:r>
            <a:endParaRPr lang="en-AU" sz="2800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75600" y="0"/>
            <a:ext cx="4006801" cy="6385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3600" dirty="0" smtClean="0"/>
              <a:t>Value of information</a:t>
            </a:r>
            <a:endParaRPr lang="en-AU" sz="3600" dirty="0"/>
          </a:p>
        </p:txBody>
      </p:sp>
    </p:spTree>
    <p:extLst>
      <p:ext uri="{BB962C8B-B14F-4D97-AF65-F5344CB8AC3E}">
        <p14:creationId xmlns:p14="http://schemas.microsoft.com/office/powerpoint/2010/main" val="1051894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2401" y="91351"/>
            <a:ext cx="4848322" cy="4875657"/>
          </a:xfrm>
        </p:spPr>
      </p:pic>
      <p:sp>
        <p:nvSpPr>
          <p:cNvPr id="7" name="TextBox 6"/>
          <p:cNvSpPr txBox="1"/>
          <p:nvPr/>
        </p:nvSpPr>
        <p:spPr>
          <a:xfrm>
            <a:off x="232201" y="854550"/>
            <a:ext cx="369359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800" dirty="0" smtClean="0"/>
              <a:t>Allocating funds for gathering more data can </a:t>
            </a:r>
            <a:r>
              <a:rPr lang="en-AU" sz="2800" dirty="0"/>
              <a:t>mean worse </a:t>
            </a:r>
            <a:r>
              <a:rPr lang="en-AU" sz="2800" dirty="0" smtClean="0"/>
              <a:t>outcomes</a:t>
            </a:r>
          </a:p>
          <a:p>
            <a:endParaRPr lang="en-AU" sz="28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800" dirty="0" smtClean="0"/>
              <a:t>Allocating funds for gathering more data can mean better outcomes too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75600" y="0"/>
            <a:ext cx="4006801" cy="6385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3600" dirty="0" smtClean="0"/>
              <a:t>Value of information</a:t>
            </a:r>
            <a:endParaRPr lang="en-AU" sz="3600" dirty="0"/>
          </a:p>
        </p:txBody>
      </p:sp>
    </p:spTree>
    <p:extLst>
      <p:ext uri="{BB962C8B-B14F-4D97-AF65-F5344CB8AC3E}">
        <p14:creationId xmlns:p14="http://schemas.microsoft.com/office/powerpoint/2010/main" val="1250134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5599" y="729900"/>
            <a:ext cx="4064401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800" dirty="0" smtClean="0"/>
              <a:t>Conventional approaches for gathering additional evidence have different performance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800" dirty="0" smtClean="0"/>
              <a:t>Performance of  these approaches depends on available funds </a:t>
            </a:r>
            <a:endParaRPr lang="en-AU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800" dirty="0" smtClean="0"/>
              <a:t>All of them could lead to lead to worse outcomes</a:t>
            </a:r>
            <a:endParaRPr lang="en-AU" sz="28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2401" y="91351"/>
            <a:ext cx="4848321" cy="4875657"/>
          </a:xfr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75600" y="0"/>
            <a:ext cx="4006801" cy="6385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3600" dirty="0" smtClean="0"/>
              <a:t>Value of information</a:t>
            </a:r>
            <a:endParaRPr lang="en-AU" sz="3600" dirty="0"/>
          </a:p>
        </p:txBody>
      </p:sp>
    </p:spTree>
    <p:extLst>
      <p:ext uri="{BB962C8B-B14F-4D97-AF65-F5344CB8AC3E}">
        <p14:creationId xmlns:p14="http://schemas.microsoft.com/office/powerpoint/2010/main" val="2900989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2401" y="91351"/>
            <a:ext cx="4848322" cy="4875657"/>
          </a:xfr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75600" y="0"/>
            <a:ext cx="4006801" cy="6385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3600" dirty="0" smtClean="0"/>
              <a:t>Value of information</a:t>
            </a:r>
            <a:endParaRPr lang="en-AU" sz="3600" dirty="0"/>
          </a:p>
        </p:txBody>
      </p:sp>
      <p:sp>
        <p:nvSpPr>
          <p:cNvPr id="7" name="TextBox 6"/>
          <p:cNvSpPr txBox="1"/>
          <p:nvPr/>
        </p:nvSpPr>
        <p:spPr>
          <a:xfrm>
            <a:off x="21601" y="739800"/>
            <a:ext cx="40608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800" dirty="0" smtClean="0"/>
              <a:t>Directly maximizing return on investment is best method for additional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800" dirty="0" smtClean="0"/>
              <a:t>This considers objectives and constraints that underpin conservation plans and their success</a:t>
            </a:r>
          </a:p>
        </p:txBody>
      </p:sp>
    </p:spTree>
    <p:extLst>
      <p:ext uri="{BB962C8B-B14F-4D97-AF65-F5344CB8AC3E}">
        <p14:creationId xmlns:p14="http://schemas.microsoft.com/office/powerpoint/2010/main" val="770027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0" name="Straight Connector 59"/>
          <p:cNvCxnSpPr/>
          <p:nvPr/>
        </p:nvCxnSpPr>
        <p:spPr>
          <a:xfrm>
            <a:off x="1514986" y="1251029"/>
            <a:ext cx="0" cy="261843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flipV="1">
            <a:off x="1514986" y="3859755"/>
            <a:ext cx="4612214" cy="138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9" name="TextBox 2048"/>
          <p:cNvSpPr txBox="1"/>
          <p:nvPr/>
        </p:nvSpPr>
        <p:spPr>
          <a:xfrm>
            <a:off x="1997367" y="3965810"/>
            <a:ext cx="10182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 smtClean="0"/>
              <a:t>2000</a:t>
            </a:r>
            <a:endParaRPr lang="en-AU" sz="3200" dirty="0"/>
          </a:p>
        </p:txBody>
      </p:sp>
      <p:sp>
        <p:nvSpPr>
          <p:cNvPr id="68" name="TextBox 67"/>
          <p:cNvSpPr txBox="1"/>
          <p:nvPr/>
        </p:nvSpPr>
        <p:spPr>
          <a:xfrm>
            <a:off x="5543359" y="3965810"/>
            <a:ext cx="12853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 smtClean="0"/>
              <a:t>Future</a:t>
            </a:r>
            <a:endParaRPr lang="en-AU" sz="3200" dirty="0"/>
          </a:p>
        </p:txBody>
      </p:sp>
      <p:cxnSp>
        <p:nvCxnSpPr>
          <p:cNvPr id="2052" name="Straight Connector 2051"/>
          <p:cNvCxnSpPr/>
          <p:nvPr/>
        </p:nvCxnSpPr>
        <p:spPr>
          <a:xfrm>
            <a:off x="2541944" y="3861135"/>
            <a:ext cx="0" cy="18987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6052472" y="3859756"/>
            <a:ext cx="0" cy="18987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 rot="16200000">
            <a:off x="-550267" y="2298638"/>
            <a:ext cx="18821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 smtClean="0"/>
              <a:t>Biodiversity</a:t>
            </a:r>
            <a:endParaRPr lang="en-AU" sz="2800" dirty="0"/>
          </a:p>
        </p:txBody>
      </p:sp>
      <p:sp>
        <p:nvSpPr>
          <p:cNvPr id="19" name="Right Arrow 18"/>
          <p:cNvSpPr/>
          <p:nvPr/>
        </p:nvSpPr>
        <p:spPr>
          <a:xfrm rot="16200000">
            <a:off x="446222" y="1529909"/>
            <a:ext cx="1109187" cy="551427"/>
          </a:xfrm>
          <a:prstGeom prst="right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2" name="Right Arrow 31"/>
          <p:cNvSpPr/>
          <p:nvPr/>
        </p:nvSpPr>
        <p:spPr>
          <a:xfrm rot="5400000">
            <a:off x="405111" y="2988338"/>
            <a:ext cx="1191407" cy="551427"/>
          </a:xfrm>
          <a:prstGeom prst="right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4" name="Freeform 33"/>
          <p:cNvSpPr/>
          <p:nvPr/>
        </p:nvSpPr>
        <p:spPr>
          <a:xfrm>
            <a:off x="2971687" y="1682613"/>
            <a:ext cx="3155514" cy="898539"/>
          </a:xfrm>
          <a:custGeom>
            <a:avLst/>
            <a:gdLst>
              <a:gd name="connsiteX0" fmla="*/ 0 w 3692324"/>
              <a:gd name="connsiteY0" fmla="*/ 1064871 h 1064871"/>
              <a:gd name="connsiteX1" fmla="*/ 1620456 w 3692324"/>
              <a:gd name="connsiteY1" fmla="*/ 729205 h 1064871"/>
              <a:gd name="connsiteX2" fmla="*/ 2384385 w 3692324"/>
              <a:gd name="connsiteY2" fmla="*/ 300942 h 1064871"/>
              <a:gd name="connsiteX3" fmla="*/ 3692324 w 3692324"/>
              <a:gd name="connsiteY3" fmla="*/ 0 h 1064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92324" h="1064871">
                <a:moveTo>
                  <a:pt x="0" y="1064871"/>
                </a:moveTo>
                <a:cubicBezTo>
                  <a:pt x="611529" y="960698"/>
                  <a:pt x="1223059" y="856526"/>
                  <a:pt x="1620456" y="729205"/>
                </a:cubicBezTo>
                <a:cubicBezTo>
                  <a:pt x="2017853" y="601884"/>
                  <a:pt x="2039074" y="422476"/>
                  <a:pt x="2384385" y="300942"/>
                </a:cubicBezTo>
                <a:cubicBezTo>
                  <a:pt x="2729696" y="179408"/>
                  <a:pt x="3211010" y="89704"/>
                  <a:pt x="3692324" y="0"/>
                </a:cubicBezTo>
              </a:path>
            </a:pathLst>
          </a:cu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pSp>
        <p:nvGrpSpPr>
          <p:cNvPr id="9" name="Group 8"/>
          <p:cNvGrpSpPr/>
          <p:nvPr/>
        </p:nvGrpSpPr>
        <p:grpSpPr>
          <a:xfrm>
            <a:off x="5703990" y="1215803"/>
            <a:ext cx="2879999" cy="2636632"/>
            <a:chOff x="5703990" y="1215803"/>
            <a:chExt cx="2879999" cy="2636632"/>
          </a:xfrm>
        </p:grpSpPr>
        <p:sp>
          <p:nvSpPr>
            <p:cNvPr id="37" name="TextBox 36"/>
            <p:cNvSpPr txBox="1"/>
            <p:nvPr/>
          </p:nvSpPr>
          <p:spPr>
            <a:xfrm>
              <a:off x="7139271" y="3267660"/>
              <a:ext cx="18473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AU" sz="3200" dirty="0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5703990" y="1215803"/>
              <a:ext cx="287999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sz="3200" dirty="0" smtClean="0"/>
                <a:t>How do we </a:t>
              </a:r>
            </a:p>
            <a:p>
              <a:pPr algn="ctr"/>
              <a:r>
                <a:rPr lang="en-AU" sz="3200" dirty="0" smtClean="0"/>
                <a:t>get here?</a:t>
              </a:r>
              <a:endParaRPr lang="en-AU" sz="3200" dirty="0"/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2409769" y="662804"/>
            <a:ext cx="10814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600" b="1" dirty="0" smtClean="0"/>
              <a:t>Now</a:t>
            </a:r>
            <a:endParaRPr lang="en-AU" sz="3600" b="1" dirty="0"/>
          </a:p>
        </p:txBody>
      </p:sp>
      <p:sp>
        <p:nvSpPr>
          <p:cNvPr id="2" name="Up Arrow 1"/>
          <p:cNvSpPr/>
          <p:nvPr/>
        </p:nvSpPr>
        <p:spPr>
          <a:xfrm>
            <a:off x="5200605" y="2017449"/>
            <a:ext cx="698400" cy="1223318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2" name="TextBox 21"/>
          <p:cNvSpPr txBox="1"/>
          <p:nvPr/>
        </p:nvSpPr>
        <p:spPr>
          <a:xfrm>
            <a:off x="6253230" y="3267660"/>
            <a:ext cx="19568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3200" i="1" dirty="0" smtClean="0"/>
              <a:t>Status quo</a:t>
            </a:r>
            <a:endParaRPr lang="en-AU" sz="3200" i="1" dirty="0"/>
          </a:p>
        </p:txBody>
      </p:sp>
      <p:sp>
        <p:nvSpPr>
          <p:cNvPr id="21" name="Freeform 20"/>
          <p:cNvSpPr/>
          <p:nvPr/>
        </p:nvSpPr>
        <p:spPr>
          <a:xfrm>
            <a:off x="2971687" y="2581153"/>
            <a:ext cx="3131980" cy="1013467"/>
          </a:xfrm>
          <a:custGeom>
            <a:avLst/>
            <a:gdLst>
              <a:gd name="connsiteX0" fmla="*/ 0 w 3599727"/>
              <a:gd name="connsiteY0" fmla="*/ 0 h 1099595"/>
              <a:gd name="connsiteX1" fmla="*/ 1921398 w 3599727"/>
              <a:gd name="connsiteY1" fmla="*/ 879676 h 1099595"/>
              <a:gd name="connsiteX2" fmla="*/ 3599727 w 3599727"/>
              <a:gd name="connsiteY2" fmla="*/ 1099595 h 1099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599727" h="1099595">
                <a:moveTo>
                  <a:pt x="0" y="0"/>
                </a:moveTo>
                <a:cubicBezTo>
                  <a:pt x="660722" y="348205"/>
                  <a:pt x="1321444" y="696410"/>
                  <a:pt x="1921398" y="879676"/>
                </a:cubicBezTo>
                <a:cubicBezTo>
                  <a:pt x="2521353" y="1062942"/>
                  <a:pt x="3060540" y="1081268"/>
                  <a:pt x="3599727" y="1099595"/>
                </a:cubicBezTo>
              </a:path>
            </a:pathLst>
          </a:cu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3" name="Freeform 22"/>
          <p:cNvSpPr/>
          <p:nvPr/>
        </p:nvSpPr>
        <p:spPr>
          <a:xfrm>
            <a:off x="1663748" y="1805649"/>
            <a:ext cx="1307940" cy="775503"/>
          </a:xfrm>
          <a:custGeom>
            <a:avLst/>
            <a:gdLst>
              <a:gd name="connsiteX0" fmla="*/ 0 w 1365813"/>
              <a:gd name="connsiteY0" fmla="*/ 0 h 787079"/>
              <a:gd name="connsiteX1" fmla="*/ 370390 w 1365813"/>
              <a:gd name="connsiteY1" fmla="*/ 277793 h 787079"/>
              <a:gd name="connsiteX2" fmla="*/ 775504 w 1365813"/>
              <a:gd name="connsiteY2" fmla="*/ 544010 h 787079"/>
              <a:gd name="connsiteX3" fmla="*/ 1365813 w 1365813"/>
              <a:gd name="connsiteY3" fmla="*/ 787079 h 7870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65813" h="787079">
                <a:moveTo>
                  <a:pt x="0" y="0"/>
                </a:moveTo>
                <a:cubicBezTo>
                  <a:pt x="120569" y="93562"/>
                  <a:pt x="241139" y="187125"/>
                  <a:pt x="370390" y="277793"/>
                </a:cubicBezTo>
                <a:cubicBezTo>
                  <a:pt x="499641" y="368461"/>
                  <a:pt x="609600" y="459129"/>
                  <a:pt x="775504" y="544010"/>
                </a:cubicBezTo>
                <a:cubicBezTo>
                  <a:pt x="941408" y="628891"/>
                  <a:pt x="1153610" y="707985"/>
                  <a:pt x="1365813" y="787079"/>
                </a:cubicBezTo>
              </a:path>
            </a:pathLst>
          </a:custGeom>
          <a:noFill/>
          <a:ln w="57150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2048" name="Straight Connector 2047"/>
          <p:cNvCxnSpPr/>
          <p:nvPr/>
        </p:nvCxnSpPr>
        <p:spPr>
          <a:xfrm>
            <a:off x="2950495" y="1251029"/>
            <a:ext cx="37339" cy="2618439"/>
          </a:xfrm>
          <a:prstGeom prst="line">
            <a:avLst/>
          </a:prstGeom>
          <a:ln w="571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9282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-72000" y="0"/>
            <a:ext cx="9216000" cy="1897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4800" dirty="0" smtClean="0"/>
              <a:t>How can we get a better conservation </a:t>
            </a:r>
            <a:r>
              <a:rPr lang="en-AU" sz="4800" dirty="0" smtClean="0"/>
              <a:t>decision?</a:t>
            </a:r>
            <a:endParaRPr lang="en-AU" sz="4800" dirty="0"/>
          </a:p>
        </p:txBody>
      </p:sp>
      <p:sp>
        <p:nvSpPr>
          <p:cNvPr id="9" name="TextBox 8"/>
          <p:cNvSpPr txBox="1"/>
          <p:nvPr/>
        </p:nvSpPr>
        <p:spPr>
          <a:xfrm>
            <a:off x="1894985" y="2177561"/>
            <a:ext cx="494064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4400" dirty="0" smtClean="0">
                <a:solidFill>
                  <a:schemeClr val="tx1">
                    <a:lumMod val="50000"/>
                  </a:schemeClr>
                </a:solidFill>
              </a:rPr>
              <a:t>(1) Better algorithms</a:t>
            </a:r>
            <a:endParaRPr lang="en-AU" sz="44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610053" y="2978092"/>
            <a:ext cx="351051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4400" dirty="0" smtClean="0">
                <a:solidFill>
                  <a:schemeClr val="tx1">
                    <a:lumMod val="50000"/>
                  </a:schemeClr>
                </a:solidFill>
              </a:rPr>
              <a:t>(2) Better data</a:t>
            </a:r>
            <a:endParaRPr lang="en-AU" sz="44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914125" y="3778623"/>
            <a:ext cx="490236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4400" dirty="0" smtClean="0"/>
              <a:t>(3) Better surrogates</a:t>
            </a:r>
            <a:endParaRPr lang="en-AU" sz="4400" dirty="0"/>
          </a:p>
        </p:txBody>
      </p:sp>
    </p:spTree>
    <p:extLst>
      <p:ext uri="{BB962C8B-B14F-4D97-AF65-F5344CB8AC3E}">
        <p14:creationId xmlns:p14="http://schemas.microsoft.com/office/powerpoint/2010/main" val="225858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 smtClean="0"/>
              <a:t>Evolutionary processes</a:t>
            </a:r>
            <a:endParaRPr lang="en-AU" dirty="0"/>
          </a:p>
        </p:txBody>
      </p:sp>
      <p:grpSp>
        <p:nvGrpSpPr>
          <p:cNvPr id="45" name="Group 44"/>
          <p:cNvGrpSpPr/>
          <p:nvPr/>
        </p:nvGrpSpPr>
        <p:grpSpPr>
          <a:xfrm>
            <a:off x="860310" y="1246908"/>
            <a:ext cx="7507618" cy="3488236"/>
            <a:chOff x="4190346" y="1026746"/>
            <a:chExt cx="4718982" cy="1261709"/>
          </a:xfrm>
        </p:grpSpPr>
        <p:sp>
          <p:nvSpPr>
            <p:cNvPr id="7" name="TextBox 6"/>
            <p:cNvSpPr txBox="1"/>
            <p:nvPr/>
          </p:nvSpPr>
          <p:spPr>
            <a:xfrm>
              <a:off x="4190346" y="1026746"/>
              <a:ext cx="2114357" cy="2337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3600" dirty="0" smtClean="0">
                  <a:solidFill>
                    <a:srgbClr val="FF0000"/>
                  </a:solidFill>
                </a:rPr>
                <a:t>Species range</a:t>
              </a:r>
              <a:endParaRPr lang="en-AU" sz="3600" dirty="0">
                <a:solidFill>
                  <a:srgbClr val="FF0000"/>
                </a:solidFill>
              </a:endParaRPr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4556159" y="1362332"/>
              <a:ext cx="4353169" cy="926123"/>
              <a:chOff x="7126779" y="1060500"/>
              <a:chExt cx="4353169" cy="1234831"/>
            </a:xfrm>
            <a:gradFill flip="none" rotWithShape="1">
              <a:gsLst>
                <a:gs pos="0">
                  <a:schemeClr val="accent6">
                    <a:lumMod val="20000"/>
                    <a:lumOff val="80000"/>
                  </a:schemeClr>
                </a:gs>
                <a:gs pos="100000">
                  <a:srgbClr val="002060"/>
                </a:gs>
              </a:gsLst>
              <a:lin ang="0" scaled="1"/>
              <a:tileRect/>
            </a:gradFill>
          </p:grpSpPr>
          <p:sp>
            <p:nvSpPr>
              <p:cNvPr id="32" name="Oval 31"/>
              <p:cNvSpPr/>
              <p:nvPr/>
            </p:nvSpPr>
            <p:spPr>
              <a:xfrm>
                <a:off x="7126779" y="1060500"/>
                <a:ext cx="4353169" cy="1234831"/>
              </a:xfrm>
              <a:prstGeom prst="ellipse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33" name="Oval 32"/>
              <p:cNvSpPr/>
              <p:nvPr/>
            </p:nvSpPr>
            <p:spPr>
              <a:xfrm>
                <a:off x="7550726" y="1471142"/>
                <a:ext cx="267419" cy="224286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34" name="Oval 33"/>
              <p:cNvSpPr/>
              <p:nvPr/>
            </p:nvSpPr>
            <p:spPr>
              <a:xfrm>
                <a:off x="8500591" y="1848730"/>
                <a:ext cx="267419" cy="224286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35" name="Oval 34"/>
              <p:cNvSpPr/>
              <p:nvPr/>
            </p:nvSpPr>
            <p:spPr>
              <a:xfrm>
                <a:off x="8912981" y="1811350"/>
                <a:ext cx="267419" cy="224286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36" name="Oval 35"/>
              <p:cNvSpPr/>
              <p:nvPr/>
            </p:nvSpPr>
            <p:spPr>
              <a:xfrm>
                <a:off x="9167954" y="1338869"/>
                <a:ext cx="267419" cy="224286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37" name="Oval 36"/>
              <p:cNvSpPr/>
              <p:nvPr/>
            </p:nvSpPr>
            <p:spPr>
              <a:xfrm>
                <a:off x="9592790" y="1805599"/>
                <a:ext cx="267419" cy="224286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38" name="Oval 37"/>
              <p:cNvSpPr/>
              <p:nvPr/>
            </p:nvSpPr>
            <p:spPr>
              <a:xfrm>
                <a:off x="9720600" y="1344622"/>
                <a:ext cx="267419" cy="224286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39" name="Oval 38"/>
              <p:cNvSpPr/>
              <p:nvPr/>
            </p:nvSpPr>
            <p:spPr>
              <a:xfrm>
                <a:off x="10217725" y="1799848"/>
                <a:ext cx="267419" cy="224286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40" name="Oval 39"/>
              <p:cNvSpPr/>
              <p:nvPr/>
            </p:nvSpPr>
            <p:spPr>
              <a:xfrm>
                <a:off x="10351435" y="1304365"/>
                <a:ext cx="267419" cy="224286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41" name="Oval 40"/>
              <p:cNvSpPr/>
              <p:nvPr/>
            </p:nvSpPr>
            <p:spPr>
              <a:xfrm>
                <a:off x="10952409" y="1623542"/>
                <a:ext cx="267419" cy="224286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42" name="Oval 41"/>
              <p:cNvSpPr/>
              <p:nvPr/>
            </p:nvSpPr>
            <p:spPr>
              <a:xfrm>
                <a:off x="7954491" y="1816372"/>
                <a:ext cx="267419" cy="224286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43" name="Oval 42"/>
              <p:cNvSpPr/>
              <p:nvPr/>
            </p:nvSpPr>
            <p:spPr>
              <a:xfrm>
                <a:off x="8061672" y="1406355"/>
                <a:ext cx="267419" cy="224286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44" name="Oval 43"/>
              <p:cNvSpPr/>
              <p:nvPr/>
            </p:nvSpPr>
            <p:spPr>
              <a:xfrm>
                <a:off x="8680009" y="1225657"/>
                <a:ext cx="267419" cy="224286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cxnSp>
          <p:nvCxnSpPr>
            <p:cNvPr id="9" name="Straight Arrow Connector 8"/>
            <p:cNvCxnSpPr>
              <a:stCxn id="7" idx="2"/>
              <a:endCxn id="32" idx="1"/>
            </p:cNvCxnSpPr>
            <p:nvPr/>
          </p:nvCxnSpPr>
          <p:spPr>
            <a:xfrm flipH="1">
              <a:off x="5193666" y="1260527"/>
              <a:ext cx="53859" cy="237433"/>
            </a:xfrm>
            <a:prstGeom prst="straightConnector1">
              <a:avLst/>
            </a:prstGeom>
            <a:ln w="508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7313528" y="1026942"/>
              <a:ext cx="1493328" cy="2337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3600" dirty="0" smtClean="0">
                  <a:solidFill>
                    <a:srgbClr val="00B0F0"/>
                  </a:solidFill>
                </a:rPr>
                <a:t>Population</a:t>
              </a:r>
              <a:endParaRPr lang="en-AU" sz="3600" dirty="0">
                <a:solidFill>
                  <a:srgbClr val="00B0F0"/>
                </a:solidFill>
              </a:endParaRPr>
            </a:p>
          </p:txBody>
        </p:sp>
        <p:cxnSp>
          <p:nvCxnSpPr>
            <p:cNvPr id="11" name="Straight Arrow Connector 10"/>
            <p:cNvCxnSpPr>
              <a:stCxn id="10" idx="2"/>
              <a:endCxn id="40" idx="0"/>
            </p:cNvCxnSpPr>
            <p:nvPr/>
          </p:nvCxnSpPr>
          <p:spPr>
            <a:xfrm flipH="1">
              <a:off x="7914524" y="1260723"/>
              <a:ext cx="145668" cy="284508"/>
            </a:xfrm>
            <a:prstGeom prst="straightConnector1">
              <a:avLst/>
            </a:prstGeom>
            <a:ln w="508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09153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 smtClean="0"/>
              <a:t>Evolutionary processes</a:t>
            </a:r>
            <a:endParaRPr lang="en-AU" dirty="0"/>
          </a:p>
        </p:txBody>
      </p:sp>
      <p:grpSp>
        <p:nvGrpSpPr>
          <p:cNvPr id="45" name="Group 44"/>
          <p:cNvGrpSpPr/>
          <p:nvPr/>
        </p:nvGrpSpPr>
        <p:grpSpPr>
          <a:xfrm>
            <a:off x="860310" y="1246908"/>
            <a:ext cx="7507618" cy="3488236"/>
            <a:chOff x="4190346" y="1026746"/>
            <a:chExt cx="4718982" cy="1261709"/>
          </a:xfrm>
        </p:grpSpPr>
        <p:sp>
          <p:nvSpPr>
            <p:cNvPr id="7" name="TextBox 6"/>
            <p:cNvSpPr txBox="1"/>
            <p:nvPr/>
          </p:nvSpPr>
          <p:spPr>
            <a:xfrm>
              <a:off x="4190346" y="1026746"/>
              <a:ext cx="2114357" cy="2337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3600" dirty="0" smtClean="0">
                  <a:solidFill>
                    <a:srgbClr val="FF0000"/>
                  </a:solidFill>
                </a:rPr>
                <a:t>Species range</a:t>
              </a:r>
              <a:endParaRPr lang="en-AU" sz="3600" dirty="0">
                <a:solidFill>
                  <a:srgbClr val="FF0000"/>
                </a:solidFill>
              </a:endParaRPr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4556159" y="1362332"/>
              <a:ext cx="4353169" cy="926123"/>
              <a:chOff x="7126779" y="1060500"/>
              <a:chExt cx="4353169" cy="1234831"/>
            </a:xfrm>
            <a:gradFill flip="none" rotWithShape="1">
              <a:gsLst>
                <a:gs pos="0">
                  <a:schemeClr val="accent6">
                    <a:lumMod val="20000"/>
                    <a:lumOff val="80000"/>
                  </a:schemeClr>
                </a:gs>
                <a:gs pos="100000">
                  <a:srgbClr val="002060"/>
                </a:gs>
              </a:gsLst>
              <a:lin ang="0" scaled="1"/>
              <a:tileRect/>
            </a:gradFill>
          </p:grpSpPr>
          <p:sp>
            <p:nvSpPr>
              <p:cNvPr id="32" name="Oval 31"/>
              <p:cNvSpPr/>
              <p:nvPr/>
            </p:nvSpPr>
            <p:spPr>
              <a:xfrm>
                <a:off x="7126779" y="1060500"/>
                <a:ext cx="4353169" cy="1234831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50000"/>
                    </a:schemeClr>
                  </a:gs>
                  <a:gs pos="100000">
                    <a:schemeClr val="accent6">
                      <a:lumMod val="50000"/>
                    </a:schemeClr>
                  </a:gs>
                </a:gsLst>
                <a:lin ang="0" scaled="1"/>
                <a:tileRect/>
              </a:gradFill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33" name="Oval 32"/>
              <p:cNvSpPr/>
              <p:nvPr/>
            </p:nvSpPr>
            <p:spPr>
              <a:xfrm>
                <a:off x="7550726" y="1471142"/>
                <a:ext cx="267419" cy="224286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34" name="Oval 33"/>
              <p:cNvSpPr/>
              <p:nvPr/>
            </p:nvSpPr>
            <p:spPr>
              <a:xfrm>
                <a:off x="8500591" y="1848730"/>
                <a:ext cx="267419" cy="224286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35" name="Oval 34"/>
              <p:cNvSpPr/>
              <p:nvPr/>
            </p:nvSpPr>
            <p:spPr>
              <a:xfrm>
                <a:off x="8912981" y="1811350"/>
                <a:ext cx="267419" cy="224286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36" name="Oval 35"/>
              <p:cNvSpPr/>
              <p:nvPr/>
            </p:nvSpPr>
            <p:spPr>
              <a:xfrm>
                <a:off x="9167954" y="1338869"/>
                <a:ext cx="267419" cy="224286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37" name="Oval 36"/>
              <p:cNvSpPr/>
              <p:nvPr/>
            </p:nvSpPr>
            <p:spPr>
              <a:xfrm>
                <a:off x="9592790" y="1805599"/>
                <a:ext cx="267419" cy="224286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38" name="Oval 37"/>
              <p:cNvSpPr/>
              <p:nvPr/>
            </p:nvSpPr>
            <p:spPr>
              <a:xfrm>
                <a:off x="9720600" y="1344622"/>
                <a:ext cx="267419" cy="224286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39" name="Oval 38"/>
              <p:cNvSpPr/>
              <p:nvPr/>
            </p:nvSpPr>
            <p:spPr>
              <a:xfrm>
                <a:off x="10217725" y="1799848"/>
                <a:ext cx="267419" cy="224286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40" name="Oval 39"/>
              <p:cNvSpPr/>
              <p:nvPr/>
            </p:nvSpPr>
            <p:spPr>
              <a:xfrm>
                <a:off x="10351435" y="1304365"/>
                <a:ext cx="267419" cy="224286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41" name="Oval 40"/>
              <p:cNvSpPr/>
              <p:nvPr/>
            </p:nvSpPr>
            <p:spPr>
              <a:xfrm>
                <a:off x="10952409" y="1623542"/>
                <a:ext cx="267419" cy="224286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42" name="Oval 41"/>
              <p:cNvSpPr/>
              <p:nvPr/>
            </p:nvSpPr>
            <p:spPr>
              <a:xfrm>
                <a:off x="7954491" y="1816372"/>
                <a:ext cx="267419" cy="224286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43" name="Oval 42"/>
              <p:cNvSpPr/>
              <p:nvPr/>
            </p:nvSpPr>
            <p:spPr>
              <a:xfrm>
                <a:off x="8061672" y="1406355"/>
                <a:ext cx="267419" cy="224286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44" name="Oval 43"/>
              <p:cNvSpPr/>
              <p:nvPr/>
            </p:nvSpPr>
            <p:spPr>
              <a:xfrm>
                <a:off x="8680009" y="1225657"/>
                <a:ext cx="267419" cy="224286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cxnSp>
          <p:nvCxnSpPr>
            <p:cNvPr id="9" name="Straight Arrow Connector 8"/>
            <p:cNvCxnSpPr>
              <a:stCxn id="7" idx="2"/>
              <a:endCxn id="32" idx="1"/>
            </p:cNvCxnSpPr>
            <p:nvPr/>
          </p:nvCxnSpPr>
          <p:spPr>
            <a:xfrm flipH="1">
              <a:off x="5193666" y="1260527"/>
              <a:ext cx="53859" cy="237433"/>
            </a:xfrm>
            <a:prstGeom prst="straightConnector1">
              <a:avLst/>
            </a:prstGeom>
            <a:ln w="508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7313528" y="1026942"/>
              <a:ext cx="1493328" cy="2337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3600" dirty="0" smtClean="0">
                  <a:solidFill>
                    <a:srgbClr val="00B0F0"/>
                  </a:solidFill>
                </a:rPr>
                <a:t>Population</a:t>
              </a:r>
              <a:endParaRPr lang="en-AU" sz="3600" dirty="0">
                <a:solidFill>
                  <a:srgbClr val="00B0F0"/>
                </a:solidFill>
              </a:endParaRPr>
            </a:p>
          </p:txBody>
        </p:sp>
        <p:cxnSp>
          <p:nvCxnSpPr>
            <p:cNvPr id="11" name="Straight Arrow Connector 10"/>
            <p:cNvCxnSpPr>
              <a:stCxn id="10" idx="2"/>
              <a:endCxn id="40" idx="0"/>
            </p:cNvCxnSpPr>
            <p:nvPr/>
          </p:nvCxnSpPr>
          <p:spPr>
            <a:xfrm flipH="1">
              <a:off x="7914524" y="1260723"/>
              <a:ext cx="145668" cy="284508"/>
            </a:xfrm>
            <a:prstGeom prst="straightConnector1">
              <a:avLst/>
            </a:prstGeom>
            <a:ln w="508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21694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 smtClean="0"/>
              <a:t>Evolutionary processes</a:t>
            </a:r>
            <a:endParaRPr lang="en-AU" dirty="0"/>
          </a:p>
        </p:txBody>
      </p:sp>
      <p:grpSp>
        <p:nvGrpSpPr>
          <p:cNvPr id="45" name="Group 44"/>
          <p:cNvGrpSpPr/>
          <p:nvPr/>
        </p:nvGrpSpPr>
        <p:grpSpPr>
          <a:xfrm>
            <a:off x="860310" y="1246908"/>
            <a:ext cx="7507618" cy="3488236"/>
            <a:chOff x="4190346" y="1026746"/>
            <a:chExt cx="4718982" cy="1261709"/>
          </a:xfrm>
        </p:grpSpPr>
        <p:sp>
          <p:nvSpPr>
            <p:cNvPr id="7" name="TextBox 6"/>
            <p:cNvSpPr txBox="1"/>
            <p:nvPr/>
          </p:nvSpPr>
          <p:spPr>
            <a:xfrm>
              <a:off x="4190346" y="1026746"/>
              <a:ext cx="2114357" cy="2337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3600" dirty="0" smtClean="0">
                  <a:solidFill>
                    <a:srgbClr val="FF0000"/>
                  </a:solidFill>
                </a:rPr>
                <a:t>Species range</a:t>
              </a:r>
              <a:endParaRPr lang="en-AU" sz="3600" dirty="0">
                <a:solidFill>
                  <a:srgbClr val="FF0000"/>
                </a:solidFill>
              </a:endParaRPr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4556159" y="1362332"/>
              <a:ext cx="4353169" cy="926123"/>
              <a:chOff x="7126779" y="1060500"/>
              <a:chExt cx="4353169" cy="1234831"/>
            </a:xfrm>
            <a:gradFill flip="none" rotWithShape="1">
              <a:gsLst>
                <a:gs pos="0">
                  <a:schemeClr val="accent6">
                    <a:lumMod val="20000"/>
                    <a:lumOff val="80000"/>
                  </a:schemeClr>
                </a:gs>
                <a:gs pos="100000">
                  <a:srgbClr val="002060"/>
                </a:gs>
              </a:gsLst>
              <a:lin ang="0" scaled="1"/>
              <a:tileRect/>
            </a:gradFill>
          </p:grpSpPr>
          <p:sp>
            <p:nvSpPr>
              <p:cNvPr id="32" name="Oval 31"/>
              <p:cNvSpPr/>
              <p:nvPr/>
            </p:nvSpPr>
            <p:spPr>
              <a:xfrm>
                <a:off x="7126779" y="1060500"/>
                <a:ext cx="4353169" cy="1234831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50000"/>
                    </a:schemeClr>
                  </a:gs>
                  <a:gs pos="100000">
                    <a:schemeClr val="accent6">
                      <a:lumMod val="50000"/>
                    </a:schemeClr>
                  </a:gs>
                </a:gsLst>
                <a:lin ang="0" scaled="1"/>
                <a:tileRect/>
              </a:gradFill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33" name="Oval 32"/>
              <p:cNvSpPr/>
              <p:nvPr/>
            </p:nvSpPr>
            <p:spPr>
              <a:xfrm>
                <a:off x="7550726" y="1471142"/>
                <a:ext cx="267419" cy="224286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35" name="Oval 34"/>
              <p:cNvSpPr/>
              <p:nvPr/>
            </p:nvSpPr>
            <p:spPr>
              <a:xfrm>
                <a:off x="8912981" y="1811350"/>
                <a:ext cx="267419" cy="224286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36" name="Oval 35"/>
              <p:cNvSpPr/>
              <p:nvPr/>
            </p:nvSpPr>
            <p:spPr>
              <a:xfrm>
                <a:off x="9167954" y="1338869"/>
                <a:ext cx="267419" cy="224286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37" name="Oval 36"/>
              <p:cNvSpPr/>
              <p:nvPr/>
            </p:nvSpPr>
            <p:spPr>
              <a:xfrm>
                <a:off x="9592790" y="1805599"/>
                <a:ext cx="267419" cy="224286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38" name="Oval 37"/>
              <p:cNvSpPr/>
              <p:nvPr/>
            </p:nvSpPr>
            <p:spPr>
              <a:xfrm>
                <a:off x="9720600" y="1344622"/>
                <a:ext cx="267419" cy="224286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40" name="Oval 39"/>
              <p:cNvSpPr/>
              <p:nvPr/>
            </p:nvSpPr>
            <p:spPr>
              <a:xfrm>
                <a:off x="10351435" y="1304365"/>
                <a:ext cx="267419" cy="224286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41" name="Oval 40"/>
              <p:cNvSpPr/>
              <p:nvPr/>
            </p:nvSpPr>
            <p:spPr>
              <a:xfrm>
                <a:off x="10952409" y="1623542"/>
                <a:ext cx="267419" cy="224286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42" name="Oval 41"/>
              <p:cNvSpPr/>
              <p:nvPr/>
            </p:nvSpPr>
            <p:spPr>
              <a:xfrm>
                <a:off x="7954491" y="1816372"/>
                <a:ext cx="267419" cy="224286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43" name="Oval 42"/>
              <p:cNvSpPr/>
              <p:nvPr/>
            </p:nvSpPr>
            <p:spPr>
              <a:xfrm>
                <a:off x="8061672" y="1406355"/>
                <a:ext cx="267419" cy="224286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44" name="Oval 43"/>
              <p:cNvSpPr/>
              <p:nvPr/>
            </p:nvSpPr>
            <p:spPr>
              <a:xfrm>
                <a:off x="8680009" y="1225657"/>
                <a:ext cx="267419" cy="224286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cxnSp>
          <p:nvCxnSpPr>
            <p:cNvPr id="9" name="Straight Arrow Connector 8"/>
            <p:cNvCxnSpPr>
              <a:stCxn id="7" idx="2"/>
              <a:endCxn id="32" idx="1"/>
            </p:cNvCxnSpPr>
            <p:nvPr/>
          </p:nvCxnSpPr>
          <p:spPr>
            <a:xfrm flipH="1">
              <a:off x="5193666" y="1260527"/>
              <a:ext cx="53859" cy="237433"/>
            </a:xfrm>
            <a:prstGeom prst="straightConnector1">
              <a:avLst/>
            </a:prstGeom>
            <a:ln w="508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7313528" y="1026942"/>
              <a:ext cx="1493328" cy="2337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3600" dirty="0" smtClean="0">
                  <a:solidFill>
                    <a:srgbClr val="00B0F0"/>
                  </a:solidFill>
                </a:rPr>
                <a:t>Population</a:t>
              </a:r>
              <a:endParaRPr lang="en-AU" sz="3600" dirty="0">
                <a:solidFill>
                  <a:srgbClr val="00B0F0"/>
                </a:solidFill>
              </a:endParaRPr>
            </a:p>
          </p:txBody>
        </p:sp>
        <p:cxnSp>
          <p:nvCxnSpPr>
            <p:cNvPr id="11" name="Straight Arrow Connector 10"/>
            <p:cNvCxnSpPr>
              <a:stCxn id="10" idx="2"/>
              <a:endCxn id="40" idx="0"/>
            </p:cNvCxnSpPr>
            <p:nvPr/>
          </p:nvCxnSpPr>
          <p:spPr>
            <a:xfrm flipH="1">
              <a:off x="7914524" y="1260723"/>
              <a:ext cx="145668" cy="284508"/>
            </a:xfrm>
            <a:prstGeom prst="straightConnector1">
              <a:avLst/>
            </a:prstGeom>
            <a:ln w="508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Oval 21"/>
          <p:cNvSpPr/>
          <p:nvPr/>
        </p:nvSpPr>
        <p:spPr>
          <a:xfrm>
            <a:off x="3627950" y="3809109"/>
            <a:ext cx="425448" cy="465061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254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3" name="Oval 22"/>
          <p:cNvSpPr/>
          <p:nvPr/>
        </p:nvSpPr>
        <p:spPr>
          <a:xfrm>
            <a:off x="6359807" y="3707751"/>
            <a:ext cx="425448" cy="465061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254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31333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 smtClean="0"/>
              <a:t>Evolutionary processes</a:t>
            </a:r>
            <a:endParaRPr lang="en-AU" dirty="0"/>
          </a:p>
        </p:txBody>
      </p:sp>
      <p:grpSp>
        <p:nvGrpSpPr>
          <p:cNvPr id="45" name="Group 44"/>
          <p:cNvGrpSpPr/>
          <p:nvPr/>
        </p:nvGrpSpPr>
        <p:grpSpPr>
          <a:xfrm>
            <a:off x="860310" y="1246908"/>
            <a:ext cx="7507618" cy="3488236"/>
            <a:chOff x="4190346" y="1026746"/>
            <a:chExt cx="4718982" cy="1261709"/>
          </a:xfrm>
        </p:grpSpPr>
        <p:sp>
          <p:nvSpPr>
            <p:cNvPr id="7" name="TextBox 6"/>
            <p:cNvSpPr txBox="1"/>
            <p:nvPr/>
          </p:nvSpPr>
          <p:spPr>
            <a:xfrm>
              <a:off x="4190346" y="1026746"/>
              <a:ext cx="2114357" cy="2337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3600" dirty="0" smtClean="0">
                  <a:solidFill>
                    <a:srgbClr val="FF0000"/>
                  </a:solidFill>
                </a:rPr>
                <a:t>Species range</a:t>
              </a:r>
              <a:endParaRPr lang="en-AU" sz="3600" dirty="0">
                <a:solidFill>
                  <a:srgbClr val="FF0000"/>
                </a:solidFill>
              </a:endParaRPr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4556159" y="1362332"/>
              <a:ext cx="4353169" cy="926123"/>
              <a:chOff x="7126779" y="1060500"/>
              <a:chExt cx="4353169" cy="1234831"/>
            </a:xfrm>
            <a:gradFill flip="none" rotWithShape="1">
              <a:gsLst>
                <a:gs pos="0">
                  <a:schemeClr val="accent6">
                    <a:lumMod val="20000"/>
                    <a:lumOff val="80000"/>
                  </a:schemeClr>
                </a:gs>
                <a:gs pos="100000">
                  <a:srgbClr val="002060"/>
                </a:gs>
              </a:gsLst>
              <a:lin ang="0" scaled="1"/>
              <a:tileRect/>
            </a:gradFill>
          </p:grpSpPr>
          <p:sp>
            <p:nvSpPr>
              <p:cNvPr id="32" name="Oval 31"/>
              <p:cNvSpPr/>
              <p:nvPr/>
            </p:nvSpPr>
            <p:spPr>
              <a:xfrm>
                <a:off x="7126779" y="1060500"/>
                <a:ext cx="4353169" cy="1234831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50000"/>
                    </a:schemeClr>
                  </a:gs>
                  <a:gs pos="100000">
                    <a:schemeClr val="accent6">
                      <a:lumMod val="50000"/>
                    </a:schemeClr>
                  </a:gs>
                </a:gsLst>
                <a:lin ang="0" scaled="1"/>
                <a:tileRect/>
              </a:gradFill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33" name="Oval 32"/>
              <p:cNvSpPr/>
              <p:nvPr/>
            </p:nvSpPr>
            <p:spPr>
              <a:xfrm>
                <a:off x="7550726" y="1471142"/>
                <a:ext cx="267419" cy="224286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36" name="Oval 35"/>
              <p:cNvSpPr/>
              <p:nvPr/>
            </p:nvSpPr>
            <p:spPr>
              <a:xfrm>
                <a:off x="9167954" y="1338869"/>
                <a:ext cx="267419" cy="224286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38" name="Oval 37"/>
              <p:cNvSpPr/>
              <p:nvPr/>
            </p:nvSpPr>
            <p:spPr>
              <a:xfrm>
                <a:off x="9720600" y="1344622"/>
                <a:ext cx="267419" cy="224286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40" name="Oval 39"/>
              <p:cNvSpPr/>
              <p:nvPr/>
            </p:nvSpPr>
            <p:spPr>
              <a:xfrm>
                <a:off x="10351435" y="1304365"/>
                <a:ext cx="267419" cy="224286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41" name="Oval 40"/>
              <p:cNvSpPr/>
              <p:nvPr/>
            </p:nvSpPr>
            <p:spPr>
              <a:xfrm>
                <a:off x="10952409" y="1623542"/>
                <a:ext cx="267419" cy="224286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42" name="Oval 41"/>
              <p:cNvSpPr/>
              <p:nvPr/>
            </p:nvSpPr>
            <p:spPr>
              <a:xfrm>
                <a:off x="7954491" y="1816372"/>
                <a:ext cx="267419" cy="224286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43" name="Oval 42"/>
              <p:cNvSpPr/>
              <p:nvPr/>
            </p:nvSpPr>
            <p:spPr>
              <a:xfrm>
                <a:off x="8061672" y="1406355"/>
                <a:ext cx="267419" cy="224286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44" name="Oval 43"/>
              <p:cNvSpPr/>
              <p:nvPr/>
            </p:nvSpPr>
            <p:spPr>
              <a:xfrm>
                <a:off x="8680009" y="1225657"/>
                <a:ext cx="267419" cy="224286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cxnSp>
          <p:nvCxnSpPr>
            <p:cNvPr id="9" name="Straight Arrow Connector 8"/>
            <p:cNvCxnSpPr>
              <a:stCxn id="7" idx="2"/>
              <a:endCxn id="32" idx="1"/>
            </p:cNvCxnSpPr>
            <p:nvPr/>
          </p:nvCxnSpPr>
          <p:spPr>
            <a:xfrm flipH="1">
              <a:off x="5193666" y="1260527"/>
              <a:ext cx="53859" cy="237433"/>
            </a:xfrm>
            <a:prstGeom prst="straightConnector1">
              <a:avLst/>
            </a:prstGeom>
            <a:ln w="508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7313528" y="1026942"/>
              <a:ext cx="1493328" cy="2337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3600" dirty="0" smtClean="0">
                  <a:solidFill>
                    <a:srgbClr val="00B0F0"/>
                  </a:solidFill>
                </a:rPr>
                <a:t>Population</a:t>
              </a:r>
              <a:endParaRPr lang="en-AU" sz="3600" dirty="0">
                <a:solidFill>
                  <a:srgbClr val="00B0F0"/>
                </a:solidFill>
              </a:endParaRPr>
            </a:p>
          </p:txBody>
        </p:sp>
        <p:cxnSp>
          <p:nvCxnSpPr>
            <p:cNvPr id="11" name="Straight Arrow Connector 10"/>
            <p:cNvCxnSpPr>
              <a:stCxn id="10" idx="2"/>
              <a:endCxn id="40" idx="0"/>
            </p:cNvCxnSpPr>
            <p:nvPr/>
          </p:nvCxnSpPr>
          <p:spPr>
            <a:xfrm flipH="1">
              <a:off x="7914524" y="1260723"/>
              <a:ext cx="145668" cy="284508"/>
            </a:xfrm>
            <a:prstGeom prst="straightConnector1">
              <a:avLst/>
            </a:prstGeom>
            <a:ln w="508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Freeform 2"/>
          <p:cNvSpPr/>
          <p:nvPr/>
        </p:nvSpPr>
        <p:spPr>
          <a:xfrm>
            <a:off x="3089564" y="3226366"/>
            <a:ext cx="4500475" cy="1304070"/>
          </a:xfrm>
          <a:custGeom>
            <a:avLst/>
            <a:gdLst>
              <a:gd name="connsiteX0" fmla="*/ 0 w 4500475"/>
              <a:gd name="connsiteY0" fmla="*/ 1304070 h 1304070"/>
              <a:gd name="connsiteX1" fmla="*/ 346363 w 4500475"/>
              <a:gd name="connsiteY1" fmla="*/ 874579 h 1304070"/>
              <a:gd name="connsiteX2" fmla="*/ 609600 w 4500475"/>
              <a:gd name="connsiteY2" fmla="*/ 43307 h 1304070"/>
              <a:gd name="connsiteX3" fmla="*/ 1773381 w 4500475"/>
              <a:gd name="connsiteY3" fmla="*/ 140289 h 1304070"/>
              <a:gd name="connsiteX4" fmla="*/ 2466109 w 4500475"/>
              <a:gd name="connsiteY4" fmla="*/ 334252 h 1304070"/>
              <a:gd name="connsiteX5" fmla="*/ 3172691 w 4500475"/>
              <a:gd name="connsiteY5" fmla="*/ 306543 h 1304070"/>
              <a:gd name="connsiteX6" fmla="*/ 3976254 w 4500475"/>
              <a:gd name="connsiteY6" fmla="*/ 237270 h 1304070"/>
              <a:gd name="connsiteX7" fmla="*/ 4433454 w 4500475"/>
              <a:gd name="connsiteY7" fmla="*/ 943852 h 1304070"/>
              <a:gd name="connsiteX8" fmla="*/ 4488872 w 4500475"/>
              <a:gd name="connsiteY8" fmla="*/ 1068543 h 1304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00475" h="1304070">
                <a:moveTo>
                  <a:pt x="0" y="1304070"/>
                </a:moveTo>
                <a:cubicBezTo>
                  <a:pt x="122381" y="1194388"/>
                  <a:pt x="244763" y="1084706"/>
                  <a:pt x="346363" y="874579"/>
                </a:cubicBezTo>
                <a:cubicBezTo>
                  <a:pt x="447963" y="664452"/>
                  <a:pt x="371764" y="165689"/>
                  <a:pt x="609600" y="43307"/>
                </a:cubicBezTo>
                <a:cubicBezTo>
                  <a:pt x="847436" y="-79075"/>
                  <a:pt x="1463963" y="91798"/>
                  <a:pt x="1773381" y="140289"/>
                </a:cubicBezTo>
                <a:cubicBezTo>
                  <a:pt x="2082799" y="188780"/>
                  <a:pt x="2232891" y="306543"/>
                  <a:pt x="2466109" y="334252"/>
                </a:cubicBezTo>
                <a:cubicBezTo>
                  <a:pt x="2699327" y="361961"/>
                  <a:pt x="2921000" y="322707"/>
                  <a:pt x="3172691" y="306543"/>
                </a:cubicBezTo>
                <a:cubicBezTo>
                  <a:pt x="3424382" y="290379"/>
                  <a:pt x="3766127" y="131052"/>
                  <a:pt x="3976254" y="237270"/>
                </a:cubicBezTo>
                <a:cubicBezTo>
                  <a:pt x="4186381" y="343488"/>
                  <a:pt x="4348018" y="805306"/>
                  <a:pt x="4433454" y="943852"/>
                </a:cubicBezTo>
                <a:cubicBezTo>
                  <a:pt x="4518890" y="1082397"/>
                  <a:pt x="4503881" y="1075470"/>
                  <a:pt x="4488872" y="1068543"/>
                </a:cubicBezTo>
              </a:path>
            </a:pathLst>
          </a:custGeom>
          <a:noFill/>
          <a:ln w="76200">
            <a:solidFill>
              <a:schemeClr val="tx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/>
          <p:cNvSpPr/>
          <p:nvPr/>
        </p:nvSpPr>
        <p:spPr>
          <a:xfrm>
            <a:off x="3639118" y="3854299"/>
            <a:ext cx="403110" cy="374680"/>
          </a:xfrm>
          <a:prstGeom prst="rect">
            <a:avLst/>
          </a:prstGeom>
          <a:solidFill>
            <a:srgbClr val="95B3D7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6" name="Rectangle 25"/>
          <p:cNvSpPr/>
          <p:nvPr/>
        </p:nvSpPr>
        <p:spPr>
          <a:xfrm>
            <a:off x="4284036" y="3762971"/>
            <a:ext cx="403110" cy="374680"/>
          </a:xfrm>
          <a:prstGeom prst="rect">
            <a:avLst/>
          </a:prstGeom>
          <a:solidFill>
            <a:srgbClr val="95B3D7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7" name="Rectangle 26"/>
          <p:cNvSpPr/>
          <p:nvPr/>
        </p:nvSpPr>
        <p:spPr>
          <a:xfrm>
            <a:off x="6382144" y="3752941"/>
            <a:ext cx="403110" cy="374680"/>
          </a:xfrm>
          <a:prstGeom prst="rect">
            <a:avLst/>
          </a:prstGeom>
          <a:solidFill>
            <a:srgbClr val="95B3D7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8" name="Rectangle 27"/>
          <p:cNvSpPr/>
          <p:nvPr/>
        </p:nvSpPr>
        <p:spPr>
          <a:xfrm>
            <a:off x="5365572" y="3764866"/>
            <a:ext cx="403110" cy="374680"/>
          </a:xfrm>
          <a:prstGeom prst="rect">
            <a:avLst/>
          </a:prstGeom>
          <a:solidFill>
            <a:srgbClr val="95B3D7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47200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Rectangle 114"/>
          <p:cNvSpPr/>
          <p:nvPr/>
        </p:nvSpPr>
        <p:spPr>
          <a:xfrm>
            <a:off x="172764" y="570160"/>
            <a:ext cx="1909644" cy="1346691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6" name="TextBox 115"/>
          <p:cNvSpPr txBox="1"/>
          <p:nvPr/>
        </p:nvSpPr>
        <p:spPr>
          <a:xfrm>
            <a:off x="11896" y="92154"/>
            <a:ext cx="223138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200" dirty="0" smtClean="0"/>
              <a:t>Ecological surveys</a:t>
            </a:r>
            <a:endParaRPr lang="en-AU" sz="2200" dirty="0"/>
          </a:p>
        </p:txBody>
      </p:sp>
      <p:sp>
        <p:nvSpPr>
          <p:cNvPr id="117" name="Rectangle 116"/>
          <p:cNvSpPr/>
          <p:nvPr/>
        </p:nvSpPr>
        <p:spPr>
          <a:xfrm>
            <a:off x="60629" y="108495"/>
            <a:ext cx="2133914" cy="191203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60" name="Picture 159" descr="http://phylopic.org/assets/images/submissions/416ec8c6-0ed1-4c9f-b4a4-8c1ef6496e84.thumb.png"/>
          <p:cNvPicPr>
            <a:picLocks noChangeAspect="1" noChangeArrowheads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343" y="740358"/>
            <a:ext cx="324155" cy="324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1" name="Picture 160" descr="http://phylopic.org/assets/images/submissions/c07ce7b7-5fb5-484f-83a0-567bb0795e18.thumb.png"/>
          <p:cNvPicPr>
            <a:picLocks noChangeAspect="1" noChangeArrowheads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9482" y="705955"/>
            <a:ext cx="316898" cy="316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2" name="Picture 161" descr="http://phylopic.org/assets/images/submissions/b9d5547b-773c-46c8-841a-0846ff7f09ab.thumb.png"/>
          <p:cNvPicPr>
            <a:picLocks noChangeAspect="1" noChangeArrowheads="1"/>
          </p:cNvPicPr>
          <p:nvPr/>
        </p:nvPicPr>
        <p:blipFill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118" y="1336197"/>
            <a:ext cx="428599" cy="428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" name="Picture 162" descr="http://phylopic.org/assets/images/submissions/416ec8c6-0ed1-4c9f-b4a4-8c1ef6496e84.thumb.png"/>
          <p:cNvPicPr>
            <a:picLocks noChangeAspect="1" noChangeArrowheads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2378" y="680357"/>
            <a:ext cx="324155" cy="324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4" name="Picture 163" descr="http://phylopic.org/assets/images/submissions/416ec8c6-0ed1-4c9f-b4a4-8c1ef6496e84.thumb.png"/>
          <p:cNvPicPr>
            <a:picLocks noChangeAspect="1" noChangeArrowheads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920" y="1141328"/>
            <a:ext cx="324155" cy="324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5" name="Picture 164" descr="http://phylopic.org/assets/images/submissions/b9d5547b-773c-46c8-841a-0846ff7f09ab.thumb.png"/>
          <p:cNvPicPr>
            <a:picLocks noChangeAspect="1" noChangeArrowheads="1"/>
          </p:cNvPicPr>
          <p:nvPr/>
        </p:nvPicPr>
        <p:blipFill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271" y="1339777"/>
            <a:ext cx="428599" cy="428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6" name="Picture 165" descr="http://phylopic.org/assets/images/submissions/b9d5547b-773c-46c8-841a-0846ff7f09ab.thumb.png"/>
          <p:cNvPicPr>
            <a:picLocks noChangeAspect="1" noChangeArrowheads="1"/>
          </p:cNvPicPr>
          <p:nvPr/>
        </p:nvPicPr>
        <p:blipFill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724" y="550186"/>
            <a:ext cx="428599" cy="428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0" name="Rectangle 119"/>
          <p:cNvSpPr/>
          <p:nvPr/>
        </p:nvSpPr>
        <p:spPr>
          <a:xfrm>
            <a:off x="2360571" y="108495"/>
            <a:ext cx="2133914" cy="191203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1" name="TextBox 120"/>
          <p:cNvSpPr txBox="1"/>
          <p:nvPr/>
        </p:nvSpPr>
        <p:spPr>
          <a:xfrm>
            <a:off x="2315079" y="107022"/>
            <a:ext cx="221759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200" dirty="0" smtClean="0"/>
              <a:t>Distribution maps</a:t>
            </a:r>
            <a:endParaRPr lang="en-AU" sz="2200" dirty="0"/>
          </a:p>
        </p:txBody>
      </p:sp>
      <p:sp>
        <p:nvSpPr>
          <p:cNvPr id="123" name="Rectangle 122"/>
          <p:cNvSpPr/>
          <p:nvPr/>
        </p:nvSpPr>
        <p:spPr>
          <a:xfrm>
            <a:off x="2460787" y="576577"/>
            <a:ext cx="1909644" cy="1346691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67" name="Oval 166"/>
          <p:cNvSpPr/>
          <p:nvPr/>
        </p:nvSpPr>
        <p:spPr>
          <a:xfrm>
            <a:off x="2522903" y="720420"/>
            <a:ext cx="908385" cy="703865"/>
          </a:xfrm>
          <a:prstGeom prst="ellipse">
            <a:avLst/>
          </a:prstGeom>
          <a:solidFill>
            <a:srgbClr val="22809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68" name="Oval 167"/>
          <p:cNvSpPr/>
          <p:nvPr/>
        </p:nvSpPr>
        <p:spPr>
          <a:xfrm>
            <a:off x="3774171" y="678864"/>
            <a:ext cx="501192" cy="552122"/>
          </a:xfrm>
          <a:prstGeom prst="ellipse">
            <a:avLst/>
          </a:prstGeom>
          <a:solidFill>
            <a:srgbClr val="6F8E3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69" name="Flowchart: Manual Operation 242"/>
          <p:cNvSpPr/>
          <p:nvPr/>
        </p:nvSpPr>
        <p:spPr>
          <a:xfrm rot="10800000">
            <a:off x="2600904" y="720418"/>
            <a:ext cx="1095262" cy="1111467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4066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401"/>
              <a:gd name="connsiteX1" fmla="*/ 10000 w 10000"/>
              <a:gd name="connsiteY1" fmla="*/ 0 h 10401"/>
              <a:gd name="connsiteX2" fmla="*/ 5771 w 10000"/>
              <a:gd name="connsiteY2" fmla="*/ 10401 h 10401"/>
              <a:gd name="connsiteX3" fmla="*/ 4066 w 10000"/>
              <a:gd name="connsiteY3" fmla="*/ 10000 h 10401"/>
              <a:gd name="connsiteX4" fmla="*/ 0 w 10000"/>
              <a:gd name="connsiteY4" fmla="*/ 0 h 10401"/>
              <a:gd name="connsiteX0" fmla="*/ 0 w 10000"/>
              <a:gd name="connsiteY0" fmla="*/ 0 h 10401"/>
              <a:gd name="connsiteX1" fmla="*/ 10000 w 10000"/>
              <a:gd name="connsiteY1" fmla="*/ 0 h 10401"/>
              <a:gd name="connsiteX2" fmla="*/ 5771 w 10000"/>
              <a:gd name="connsiteY2" fmla="*/ 10401 h 10401"/>
              <a:gd name="connsiteX3" fmla="*/ 4066 w 10000"/>
              <a:gd name="connsiteY3" fmla="*/ 10000 h 10401"/>
              <a:gd name="connsiteX4" fmla="*/ 0 w 10000"/>
              <a:gd name="connsiteY4" fmla="*/ 0 h 10401"/>
              <a:gd name="connsiteX0" fmla="*/ 0 w 10000"/>
              <a:gd name="connsiteY0" fmla="*/ 0 h 10561"/>
              <a:gd name="connsiteX1" fmla="*/ 10000 w 10000"/>
              <a:gd name="connsiteY1" fmla="*/ 0 h 10561"/>
              <a:gd name="connsiteX2" fmla="*/ 5771 w 10000"/>
              <a:gd name="connsiteY2" fmla="*/ 10401 h 10561"/>
              <a:gd name="connsiteX3" fmla="*/ 4066 w 10000"/>
              <a:gd name="connsiteY3" fmla="*/ 10561 h 10561"/>
              <a:gd name="connsiteX4" fmla="*/ 0 w 10000"/>
              <a:gd name="connsiteY4" fmla="*/ 0 h 10561"/>
              <a:gd name="connsiteX0" fmla="*/ 0 w 10000"/>
              <a:gd name="connsiteY0" fmla="*/ 0 h 10561"/>
              <a:gd name="connsiteX1" fmla="*/ 10000 w 10000"/>
              <a:gd name="connsiteY1" fmla="*/ 0 h 10561"/>
              <a:gd name="connsiteX2" fmla="*/ 5771 w 10000"/>
              <a:gd name="connsiteY2" fmla="*/ 10401 h 10561"/>
              <a:gd name="connsiteX3" fmla="*/ 4066 w 10000"/>
              <a:gd name="connsiteY3" fmla="*/ 10561 h 10561"/>
              <a:gd name="connsiteX4" fmla="*/ 0 w 10000"/>
              <a:gd name="connsiteY4" fmla="*/ 0 h 10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561">
                <a:moveTo>
                  <a:pt x="0" y="0"/>
                </a:moveTo>
                <a:lnTo>
                  <a:pt x="10000" y="0"/>
                </a:lnTo>
                <a:cubicBezTo>
                  <a:pt x="8590" y="3467"/>
                  <a:pt x="6121" y="1726"/>
                  <a:pt x="5771" y="10401"/>
                </a:cubicBezTo>
                <a:lnTo>
                  <a:pt x="4066" y="10561"/>
                </a:lnTo>
                <a:cubicBezTo>
                  <a:pt x="3989" y="1593"/>
                  <a:pt x="1355" y="3520"/>
                  <a:pt x="0" y="0"/>
                </a:cubicBezTo>
                <a:close/>
              </a:path>
            </a:pathLst>
          </a:custGeom>
          <a:gradFill>
            <a:gsLst>
              <a:gs pos="30000">
                <a:srgbClr val="813B84"/>
              </a:gs>
              <a:gs pos="46000">
                <a:srgbClr val="9B4C59"/>
              </a:gs>
              <a:gs pos="0">
                <a:srgbClr val="7030A0"/>
              </a:gs>
              <a:gs pos="100000">
                <a:srgbClr val="C36518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47" name="TextBox 246"/>
          <p:cNvSpPr txBox="1"/>
          <p:nvPr/>
        </p:nvSpPr>
        <p:spPr>
          <a:xfrm>
            <a:off x="4152258" y="4043155"/>
            <a:ext cx="19262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 smtClean="0"/>
              <a:t>Objectives</a:t>
            </a:r>
            <a:endParaRPr lang="en-AU" sz="3200" dirty="0"/>
          </a:p>
        </p:txBody>
      </p:sp>
      <p:sp>
        <p:nvSpPr>
          <p:cNvPr id="248" name="TextBox 247"/>
          <p:cNvSpPr txBox="1"/>
          <p:nvPr/>
        </p:nvSpPr>
        <p:spPr>
          <a:xfrm>
            <a:off x="6118489" y="4043155"/>
            <a:ext cx="20674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 smtClean="0"/>
              <a:t>Constraints</a:t>
            </a:r>
            <a:endParaRPr lang="en-AU" sz="3200" dirty="0"/>
          </a:p>
        </p:txBody>
      </p:sp>
      <p:cxnSp>
        <p:nvCxnSpPr>
          <p:cNvPr id="249" name="Straight Arrow Connector 248"/>
          <p:cNvCxnSpPr>
            <a:stCxn id="261" idx="3"/>
            <a:endCxn id="265" idx="1"/>
          </p:cNvCxnSpPr>
          <p:nvPr/>
        </p:nvCxnSpPr>
        <p:spPr>
          <a:xfrm>
            <a:off x="1608263" y="2697257"/>
            <a:ext cx="77155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Arrow Connector 249"/>
          <p:cNvCxnSpPr>
            <a:stCxn id="265" idx="3"/>
            <a:endCxn id="258" idx="1"/>
          </p:cNvCxnSpPr>
          <p:nvPr/>
        </p:nvCxnSpPr>
        <p:spPr>
          <a:xfrm>
            <a:off x="4545406" y="2697257"/>
            <a:ext cx="80286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Straight Arrow Connector 250"/>
          <p:cNvCxnSpPr>
            <a:stCxn id="258" idx="3"/>
            <a:endCxn id="255" idx="1"/>
          </p:cNvCxnSpPr>
          <p:nvPr/>
        </p:nvCxnSpPr>
        <p:spPr>
          <a:xfrm>
            <a:off x="6252686" y="2697257"/>
            <a:ext cx="87827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5" name="TextBox 254"/>
          <p:cNvSpPr txBox="1"/>
          <p:nvPr/>
        </p:nvSpPr>
        <p:spPr>
          <a:xfrm>
            <a:off x="7130965" y="2404869"/>
            <a:ext cx="17247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 smtClean="0"/>
              <a:t>Outcome</a:t>
            </a:r>
            <a:endParaRPr lang="en-AU" sz="3200" dirty="0"/>
          </a:p>
        </p:txBody>
      </p:sp>
      <p:sp>
        <p:nvSpPr>
          <p:cNvPr id="258" name="TextBox 257"/>
          <p:cNvSpPr txBox="1"/>
          <p:nvPr/>
        </p:nvSpPr>
        <p:spPr>
          <a:xfrm>
            <a:off x="5290759" y="2404869"/>
            <a:ext cx="9252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 smtClean="0"/>
              <a:t>Plan</a:t>
            </a:r>
            <a:endParaRPr lang="en-AU" sz="3200" dirty="0"/>
          </a:p>
        </p:txBody>
      </p:sp>
      <p:sp>
        <p:nvSpPr>
          <p:cNvPr id="261" name="TextBox 260"/>
          <p:cNvSpPr txBox="1"/>
          <p:nvPr/>
        </p:nvSpPr>
        <p:spPr>
          <a:xfrm>
            <a:off x="646910" y="2404869"/>
            <a:ext cx="9815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b="1" u="sng" dirty="0" smtClean="0">
                <a:solidFill>
                  <a:srgbClr val="FFFF00"/>
                </a:solidFill>
              </a:rPr>
              <a:t>Data</a:t>
            </a:r>
            <a:endParaRPr lang="en-AU" sz="3200" b="1" u="sng" dirty="0">
              <a:solidFill>
                <a:srgbClr val="FFFF00"/>
              </a:solidFill>
            </a:endParaRPr>
          </a:p>
        </p:txBody>
      </p:sp>
      <p:sp>
        <p:nvSpPr>
          <p:cNvPr id="265" name="TextBox 264"/>
          <p:cNvSpPr txBox="1"/>
          <p:nvPr/>
        </p:nvSpPr>
        <p:spPr>
          <a:xfrm>
            <a:off x="2379813" y="2404869"/>
            <a:ext cx="22179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 smtClean="0"/>
              <a:t>Information</a:t>
            </a:r>
            <a:endParaRPr lang="en-AU" sz="3200" dirty="0"/>
          </a:p>
        </p:txBody>
      </p:sp>
      <p:cxnSp>
        <p:nvCxnSpPr>
          <p:cNvPr id="271" name="Elbow Connector 270"/>
          <p:cNvCxnSpPr/>
          <p:nvPr/>
        </p:nvCxnSpPr>
        <p:spPr>
          <a:xfrm rot="5400000" flipH="1" flipV="1">
            <a:off x="4459920" y="3312789"/>
            <a:ext cx="1053510" cy="407223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Elbow Connector 271"/>
          <p:cNvCxnSpPr/>
          <p:nvPr/>
        </p:nvCxnSpPr>
        <p:spPr>
          <a:xfrm rot="16200000" flipV="1">
            <a:off x="6030888" y="3177987"/>
            <a:ext cx="1037923" cy="648249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/>
          <p:cNvSpPr txBox="1"/>
          <p:nvPr/>
        </p:nvSpPr>
        <p:spPr>
          <a:xfrm>
            <a:off x="7345544" y="2827454"/>
            <a:ext cx="129561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400" dirty="0" smtClean="0">
                <a:solidFill>
                  <a:srgbClr val="B3FFD0"/>
                </a:solidFill>
              </a:rPr>
              <a:t>Better </a:t>
            </a:r>
          </a:p>
          <a:p>
            <a:pPr algn="ctr"/>
            <a:r>
              <a:rPr lang="en-AU" sz="2400" dirty="0" smtClean="0">
                <a:solidFill>
                  <a:srgbClr val="B3FFD0"/>
                </a:solidFill>
              </a:rPr>
              <a:t>outcome</a:t>
            </a:r>
            <a:endParaRPr lang="en-AU" sz="2400" dirty="0">
              <a:solidFill>
                <a:srgbClr val="B3FFD0"/>
              </a:solidFill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5237731" y="2842694"/>
            <a:ext cx="103130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400" dirty="0" smtClean="0">
                <a:solidFill>
                  <a:srgbClr val="B3FFD0"/>
                </a:solidFill>
              </a:rPr>
              <a:t>Better </a:t>
            </a:r>
          </a:p>
          <a:p>
            <a:pPr algn="ctr"/>
            <a:r>
              <a:rPr lang="en-AU" sz="2400" dirty="0" smtClean="0">
                <a:solidFill>
                  <a:srgbClr val="B3FFD0"/>
                </a:solidFill>
              </a:rPr>
              <a:t>plan</a:t>
            </a:r>
            <a:endParaRPr lang="en-AU" sz="2400" dirty="0">
              <a:solidFill>
                <a:srgbClr val="B3FFD0"/>
              </a:solidFill>
            </a:endParaRPr>
          </a:p>
        </p:txBody>
      </p:sp>
      <p:sp>
        <p:nvSpPr>
          <p:cNvPr id="122" name="TextBox 121"/>
          <p:cNvSpPr txBox="1"/>
          <p:nvPr/>
        </p:nvSpPr>
        <p:spPr>
          <a:xfrm>
            <a:off x="2386983" y="2888861"/>
            <a:ext cx="198996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400" dirty="0" smtClean="0">
                <a:solidFill>
                  <a:srgbClr val="B3FFD0"/>
                </a:solidFill>
              </a:rPr>
              <a:t>Really good</a:t>
            </a:r>
            <a:r>
              <a:rPr lang="en-AU" sz="2400" dirty="0" smtClean="0">
                <a:solidFill>
                  <a:srgbClr val="B3FFD0"/>
                </a:solidFill>
              </a:rPr>
              <a:t> </a:t>
            </a:r>
            <a:endParaRPr lang="en-AU" sz="2400" dirty="0" smtClean="0">
              <a:solidFill>
                <a:srgbClr val="B3FFD0"/>
              </a:solidFill>
            </a:endParaRPr>
          </a:p>
          <a:p>
            <a:pPr algn="ctr"/>
            <a:r>
              <a:rPr lang="en-AU" sz="2400" dirty="0" smtClean="0">
                <a:solidFill>
                  <a:srgbClr val="B3FFD0"/>
                </a:solidFill>
              </a:rPr>
              <a:t>understanding</a:t>
            </a:r>
          </a:p>
          <a:p>
            <a:pPr algn="ctr"/>
            <a:r>
              <a:rPr lang="en-AU" sz="2400" dirty="0" smtClean="0">
                <a:solidFill>
                  <a:srgbClr val="B3FFD0"/>
                </a:solidFill>
              </a:rPr>
              <a:t>of biodiversity</a:t>
            </a:r>
          </a:p>
          <a:p>
            <a:pPr algn="ctr"/>
            <a:endParaRPr lang="en-AU" sz="2400" dirty="0">
              <a:solidFill>
                <a:srgbClr val="B3FFD0"/>
              </a:solidFill>
            </a:endParaRPr>
          </a:p>
        </p:txBody>
      </p:sp>
      <p:sp>
        <p:nvSpPr>
          <p:cNvPr id="125" name="Rectangle 124"/>
          <p:cNvSpPr/>
          <p:nvPr/>
        </p:nvSpPr>
        <p:spPr>
          <a:xfrm>
            <a:off x="218475" y="3526720"/>
            <a:ext cx="1909644" cy="1346691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6" name="TextBox 125"/>
          <p:cNvSpPr txBox="1"/>
          <p:nvPr/>
        </p:nvSpPr>
        <p:spPr>
          <a:xfrm>
            <a:off x="139973" y="3048714"/>
            <a:ext cx="206665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200" dirty="0" smtClean="0"/>
              <a:t>Genetic samples</a:t>
            </a:r>
            <a:endParaRPr lang="en-AU" sz="2200" dirty="0"/>
          </a:p>
        </p:txBody>
      </p:sp>
      <p:sp>
        <p:nvSpPr>
          <p:cNvPr id="127" name="Rectangle 126"/>
          <p:cNvSpPr/>
          <p:nvPr/>
        </p:nvSpPr>
        <p:spPr>
          <a:xfrm>
            <a:off x="106340" y="3065055"/>
            <a:ext cx="2133914" cy="191203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30" name="Picture 129" descr="http://phylopic.org/assets/images/submissions/b9d5547b-773c-46c8-841a-0846ff7f09ab.thumb.png"/>
          <p:cNvPicPr>
            <a:picLocks noChangeAspect="1" noChangeArrowheads="1"/>
          </p:cNvPicPr>
          <p:nvPr/>
        </p:nvPicPr>
        <p:blipFill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829" y="4292757"/>
            <a:ext cx="428599" cy="428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" name="Picture 132" descr="http://phylopic.org/assets/images/submissions/b9d5547b-773c-46c8-841a-0846ff7f09ab.thumb.png"/>
          <p:cNvPicPr>
            <a:picLocks noChangeAspect="1" noChangeArrowheads="1"/>
          </p:cNvPicPr>
          <p:nvPr/>
        </p:nvPicPr>
        <p:blipFill>
          <a:blip r:embed="rId5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982" y="4296337"/>
            <a:ext cx="428599" cy="428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4" name="Picture 133" descr="http://phylopic.org/assets/images/submissions/b9d5547b-773c-46c8-841a-0846ff7f09ab.thumb.png"/>
          <p:cNvPicPr>
            <a:picLocks noChangeAspect="1" noChangeArrowheads="1"/>
          </p:cNvPicPr>
          <p:nvPr/>
        </p:nvPicPr>
        <p:blipFill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435" y="3506746"/>
            <a:ext cx="428599" cy="428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5" name="Straight Connector 134"/>
          <p:cNvCxnSpPr/>
          <p:nvPr/>
        </p:nvCxnSpPr>
        <p:spPr>
          <a:xfrm>
            <a:off x="7354726" y="400380"/>
            <a:ext cx="0" cy="102725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/>
          <p:cNvCxnSpPr/>
          <p:nvPr/>
        </p:nvCxnSpPr>
        <p:spPr>
          <a:xfrm>
            <a:off x="7354726" y="1424762"/>
            <a:ext cx="145566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TextBox 136"/>
          <p:cNvSpPr txBox="1"/>
          <p:nvPr/>
        </p:nvSpPr>
        <p:spPr>
          <a:xfrm>
            <a:off x="7365330" y="1469555"/>
            <a:ext cx="882248" cy="436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 smtClean="0"/>
              <a:t>2000</a:t>
            </a:r>
            <a:endParaRPr lang="en-AU" sz="2000" dirty="0"/>
          </a:p>
        </p:txBody>
      </p:sp>
      <p:sp>
        <p:nvSpPr>
          <p:cNvPr id="138" name="TextBox 137"/>
          <p:cNvSpPr txBox="1"/>
          <p:nvPr/>
        </p:nvSpPr>
        <p:spPr>
          <a:xfrm>
            <a:off x="8143029" y="1457030"/>
            <a:ext cx="917274" cy="436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 smtClean="0"/>
              <a:t>2100</a:t>
            </a:r>
            <a:endParaRPr lang="en-AU" sz="2000" dirty="0"/>
          </a:p>
        </p:txBody>
      </p:sp>
      <p:cxnSp>
        <p:nvCxnSpPr>
          <p:cNvPr id="139" name="Straight Connector 138"/>
          <p:cNvCxnSpPr/>
          <p:nvPr/>
        </p:nvCxnSpPr>
        <p:spPr>
          <a:xfrm>
            <a:off x="7650122" y="1424762"/>
            <a:ext cx="0" cy="6548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/>
          <p:cNvCxnSpPr/>
          <p:nvPr/>
        </p:nvCxnSpPr>
        <p:spPr>
          <a:xfrm>
            <a:off x="8732382" y="1424288"/>
            <a:ext cx="0" cy="6548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TextBox 140"/>
          <p:cNvSpPr txBox="1"/>
          <p:nvPr/>
        </p:nvSpPr>
        <p:spPr>
          <a:xfrm rot="16200000">
            <a:off x="6284329" y="739838"/>
            <a:ext cx="16409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 smtClean="0"/>
              <a:t>Biodiversity</a:t>
            </a:r>
            <a:endParaRPr lang="en-AU" sz="2400" dirty="0"/>
          </a:p>
        </p:txBody>
      </p:sp>
      <p:sp>
        <p:nvSpPr>
          <p:cNvPr id="142" name="Freeform 141"/>
          <p:cNvSpPr/>
          <p:nvPr/>
        </p:nvSpPr>
        <p:spPr>
          <a:xfrm>
            <a:off x="7451810" y="583081"/>
            <a:ext cx="322708" cy="384339"/>
          </a:xfrm>
          <a:custGeom>
            <a:avLst/>
            <a:gdLst>
              <a:gd name="connsiteX0" fmla="*/ 0 w 1365813"/>
              <a:gd name="connsiteY0" fmla="*/ 0 h 787079"/>
              <a:gd name="connsiteX1" fmla="*/ 370390 w 1365813"/>
              <a:gd name="connsiteY1" fmla="*/ 277793 h 787079"/>
              <a:gd name="connsiteX2" fmla="*/ 775504 w 1365813"/>
              <a:gd name="connsiteY2" fmla="*/ 544010 h 787079"/>
              <a:gd name="connsiteX3" fmla="*/ 1365813 w 1365813"/>
              <a:gd name="connsiteY3" fmla="*/ 787079 h 7870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65813" h="787079">
                <a:moveTo>
                  <a:pt x="0" y="0"/>
                </a:moveTo>
                <a:cubicBezTo>
                  <a:pt x="120569" y="93562"/>
                  <a:pt x="241139" y="187125"/>
                  <a:pt x="370390" y="277793"/>
                </a:cubicBezTo>
                <a:cubicBezTo>
                  <a:pt x="499641" y="368461"/>
                  <a:pt x="609600" y="459129"/>
                  <a:pt x="775504" y="544010"/>
                </a:cubicBezTo>
                <a:cubicBezTo>
                  <a:pt x="941408" y="628891"/>
                  <a:pt x="1153610" y="707985"/>
                  <a:pt x="1365813" y="787079"/>
                </a:cubicBezTo>
              </a:path>
            </a:pathLst>
          </a:cu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43" name="Rectangle 142"/>
          <p:cNvSpPr/>
          <p:nvPr/>
        </p:nvSpPr>
        <p:spPr>
          <a:xfrm>
            <a:off x="6926392" y="108495"/>
            <a:ext cx="2133914" cy="191203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44" name="Rectangle 143"/>
          <p:cNvSpPr/>
          <p:nvPr/>
        </p:nvSpPr>
        <p:spPr>
          <a:xfrm>
            <a:off x="4643482" y="108495"/>
            <a:ext cx="2133914" cy="191203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45" name="Rectangle 144"/>
          <p:cNvSpPr/>
          <p:nvPr/>
        </p:nvSpPr>
        <p:spPr>
          <a:xfrm>
            <a:off x="4783064" y="576577"/>
            <a:ext cx="1909644" cy="1346691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pSp>
        <p:nvGrpSpPr>
          <p:cNvPr id="146" name="Group 145"/>
          <p:cNvGrpSpPr/>
          <p:nvPr/>
        </p:nvGrpSpPr>
        <p:grpSpPr>
          <a:xfrm>
            <a:off x="4907905" y="667958"/>
            <a:ext cx="1659962" cy="1163929"/>
            <a:chOff x="4907905" y="667958"/>
            <a:chExt cx="1659962" cy="1163929"/>
          </a:xfrm>
        </p:grpSpPr>
        <p:sp>
          <p:nvSpPr>
            <p:cNvPr id="147" name="Rectangle 146"/>
            <p:cNvSpPr/>
            <p:nvPr/>
          </p:nvSpPr>
          <p:spPr>
            <a:xfrm>
              <a:off x="4907906" y="667958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48" name="Rectangle 147"/>
            <p:cNvSpPr/>
            <p:nvPr/>
          </p:nvSpPr>
          <p:spPr>
            <a:xfrm>
              <a:off x="5395744" y="667958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49" name="Rectangle 148"/>
            <p:cNvSpPr/>
            <p:nvPr/>
          </p:nvSpPr>
          <p:spPr>
            <a:xfrm>
              <a:off x="6127501" y="667958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50" name="Rectangle 149"/>
            <p:cNvSpPr/>
            <p:nvPr/>
          </p:nvSpPr>
          <p:spPr>
            <a:xfrm>
              <a:off x="5883582" y="667958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51" name="Rectangle 150"/>
            <p:cNvSpPr/>
            <p:nvPr/>
          </p:nvSpPr>
          <p:spPr>
            <a:xfrm>
              <a:off x="5639663" y="667958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rgbClr val="00B050"/>
                </a:solidFill>
              </a:endParaRPr>
            </a:p>
          </p:txBody>
        </p:sp>
        <p:sp>
          <p:nvSpPr>
            <p:cNvPr id="152" name="Rectangle 151"/>
            <p:cNvSpPr/>
            <p:nvPr/>
          </p:nvSpPr>
          <p:spPr>
            <a:xfrm>
              <a:off x="5151825" y="667958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rgbClr val="00B050"/>
                </a:solidFill>
              </a:endParaRPr>
            </a:p>
          </p:txBody>
        </p:sp>
        <p:sp>
          <p:nvSpPr>
            <p:cNvPr id="153" name="Rectangle 152"/>
            <p:cNvSpPr/>
            <p:nvPr/>
          </p:nvSpPr>
          <p:spPr>
            <a:xfrm>
              <a:off x="6371421" y="667958"/>
              <a:ext cx="196446" cy="196446"/>
            </a:xfrm>
            <a:prstGeom prst="rect">
              <a:avLst/>
            </a:prstGeom>
            <a:pattFill prst="lgCheck">
              <a:fgClr>
                <a:srgbClr val="00B050"/>
              </a:fgClr>
              <a:bgClr>
                <a:schemeClr val="tx1">
                  <a:lumMod val="50000"/>
                </a:schemeClr>
              </a:bgClr>
            </a:patt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54" name="Rectangle 153"/>
            <p:cNvSpPr/>
            <p:nvPr/>
          </p:nvSpPr>
          <p:spPr>
            <a:xfrm>
              <a:off x="4907906" y="909829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55" name="Rectangle 154"/>
            <p:cNvSpPr/>
            <p:nvPr/>
          </p:nvSpPr>
          <p:spPr>
            <a:xfrm>
              <a:off x="5395744" y="909829"/>
              <a:ext cx="196446" cy="196446"/>
            </a:xfrm>
            <a:prstGeom prst="rect">
              <a:avLst/>
            </a:prstGeom>
            <a:pattFill prst="lgCheck">
              <a:fgClr>
                <a:srgbClr val="00B050"/>
              </a:fgClr>
              <a:bgClr>
                <a:schemeClr val="tx1">
                  <a:lumMod val="50000"/>
                </a:schemeClr>
              </a:bgClr>
            </a:patt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56" name="Rectangle 155"/>
            <p:cNvSpPr/>
            <p:nvPr/>
          </p:nvSpPr>
          <p:spPr>
            <a:xfrm>
              <a:off x="6127501" y="909829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57" name="Rectangle 156"/>
            <p:cNvSpPr/>
            <p:nvPr/>
          </p:nvSpPr>
          <p:spPr>
            <a:xfrm>
              <a:off x="5883582" y="909829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58" name="Rectangle 157"/>
            <p:cNvSpPr/>
            <p:nvPr/>
          </p:nvSpPr>
          <p:spPr>
            <a:xfrm>
              <a:off x="5639663" y="909829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59" name="Rectangle 158"/>
            <p:cNvSpPr/>
            <p:nvPr/>
          </p:nvSpPr>
          <p:spPr>
            <a:xfrm>
              <a:off x="5151825" y="909829"/>
              <a:ext cx="196446" cy="196446"/>
            </a:xfrm>
            <a:prstGeom prst="rect">
              <a:avLst/>
            </a:prstGeom>
            <a:solidFill>
              <a:srgbClr val="00B050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rgbClr val="00B050"/>
                </a:solidFill>
              </a:endParaRPr>
            </a:p>
          </p:txBody>
        </p:sp>
        <p:sp>
          <p:nvSpPr>
            <p:cNvPr id="187" name="Rectangle 186"/>
            <p:cNvSpPr/>
            <p:nvPr/>
          </p:nvSpPr>
          <p:spPr>
            <a:xfrm>
              <a:off x="6371421" y="909829"/>
              <a:ext cx="196446" cy="19644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88" name="Rectangle 187"/>
            <p:cNvSpPr/>
            <p:nvPr/>
          </p:nvSpPr>
          <p:spPr>
            <a:xfrm>
              <a:off x="4907906" y="1151700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89" name="Rectangle 188"/>
            <p:cNvSpPr/>
            <p:nvPr/>
          </p:nvSpPr>
          <p:spPr>
            <a:xfrm>
              <a:off x="5395744" y="1151700"/>
              <a:ext cx="196446" cy="196446"/>
            </a:xfrm>
            <a:prstGeom prst="rect">
              <a:avLst/>
            </a:prstGeom>
            <a:solidFill>
              <a:srgbClr val="00B050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90" name="Rectangle 189"/>
            <p:cNvSpPr/>
            <p:nvPr/>
          </p:nvSpPr>
          <p:spPr>
            <a:xfrm>
              <a:off x="6127501" y="1151700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91" name="Rectangle 190"/>
            <p:cNvSpPr/>
            <p:nvPr/>
          </p:nvSpPr>
          <p:spPr>
            <a:xfrm>
              <a:off x="5883582" y="1151700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92" name="Rectangle 191"/>
            <p:cNvSpPr/>
            <p:nvPr/>
          </p:nvSpPr>
          <p:spPr>
            <a:xfrm>
              <a:off x="5639663" y="1151700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93" name="Rectangle 192"/>
            <p:cNvSpPr/>
            <p:nvPr/>
          </p:nvSpPr>
          <p:spPr>
            <a:xfrm>
              <a:off x="5151825" y="1151700"/>
              <a:ext cx="196446" cy="196446"/>
            </a:xfrm>
            <a:prstGeom prst="rect">
              <a:avLst/>
            </a:prstGeom>
            <a:solidFill>
              <a:srgbClr val="00B050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94" name="Rectangle 193"/>
            <p:cNvSpPr/>
            <p:nvPr/>
          </p:nvSpPr>
          <p:spPr>
            <a:xfrm>
              <a:off x="6371421" y="1151700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rgbClr val="00B050"/>
                </a:solidFill>
              </a:endParaRPr>
            </a:p>
          </p:txBody>
        </p:sp>
        <p:sp>
          <p:nvSpPr>
            <p:cNvPr id="195" name="Rectangle 194"/>
            <p:cNvSpPr/>
            <p:nvPr/>
          </p:nvSpPr>
          <p:spPr>
            <a:xfrm>
              <a:off x="4907905" y="163544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u="sng"/>
            </a:p>
          </p:txBody>
        </p:sp>
        <p:sp>
          <p:nvSpPr>
            <p:cNvPr id="196" name="Rectangle 195"/>
            <p:cNvSpPr/>
            <p:nvPr/>
          </p:nvSpPr>
          <p:spPr>
            <a:xfrm>
              <a:off x="5395744" y="1635441"/>
              <a:ext cx="196446" cy="19644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u="sng"/>
            </a:p>
          </p:txBody>
        </p:sp>
        <p:sp>
          <p:nvSpPr>
            <p:cNvPr id="197" name="Rectangle 196"/>
            <p:cNvSpPr/>
            <p:nvPr/>
          </p:nvSpPr>
          <p:spPr>
            <a:xfrm>
              <a:off x="6127501" y="163544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u="sng">
                <a:solidFill>
                  <a:srgbClr val="00B050"/>
                </a:solidFill>
              </a:endParaRPr>
            </a:p>
          </p:txBody>
        </p:sp>
        <p:sp>
          <p:nvSpPr>
            <p:cNvPr id="198" name="Rectangle 197"/>
            <p:cNvSpPr/>
            <p:nvPr/>
          </p:nvSpPr>
          <p:spPr>
            <a:xfrm>
              <a:off x="5883582" y="163544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u="sng"/>
            </a:p>
          </p:txBody>
        </p:sp>
        <p:sp>
          <p:nvSpPr>
            <p:cNvPr id="199" name="Rectangle 198"/>
            <p:cNvSpPr/>
            <p:nvPr/>
          </p:nvSpPr>
          <p:spPr>
            <a:xfrm>
              <a:off x="5639663" y="1635441"/>
              <a:ext cx="196446" cy="196446"/>
            </a:xfrm>
            <a:prstGeom prst="rect">
              <a:avLst/>
            </a:prstGeom>
            <a:solidFill>
              <a:srgbClr val="00B050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u="sng"/>
            </a:p>
          </p:txBody>
        </p:sp>
        <p:sp>
          <p:nvSpPr>
            <p:cNvPr id="200" name="Rectangle 199"/>
            <p:cNvSpPr/>
            <p:nvPr/>
          </p:nvSpPr>
          <p:spPr>
            <a:xfrm>
              <a:off x="5151825" y="1635441"/>
              <a:ext cx="196446" cy="19644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u="sng"/>
            </a:p>
          </p:txBody>
        </p:sp>
        <p:sp>
          <p:nvSpPr>
            <p:cNvPr id="201" name="Rectangle 200"/>
            <p:cNvSpPr/>
            <p:nvPr/>
          </p:nvSpPr>
          <p:spPr>
            <a:xfrm>
              <a:off x="6371421" y="163544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u="sng">
                <a:solidFill>
                  <a:srgbClr val="00B050"/>
                </a:solidFill>
              </a:endParaRPr>
            </a:p>
          </p:txBody>
        </p:sp>
        <p:sp>
          <p:nvSpPr>
            <p:cNvPr id="202" name="Rectangle 201"/>
            <p:cNvSpPr/>
            <p:nvPr/>
          </p:nvSpPr>
          <p:spPr>
            <a:xfrm>
              <a:off x="4907905" y="139357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03" name="Rectangle 202"/>
            <p:cNvSpPr/>
            <p:nvPr/>
          </p:nvSpPr>
          <p:spPr>
            <a:xfrm>
              <a:off x="6127501" y="139357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rgbClr val="00B050"/>
                </a:solidFill>
              </a:endParaRPr>
            </a:p>
          </p:txBody>
        </p:sp>
        <p:sp>
          <p:nvSpPr>
            <p:cNvPr id="204" name="Rectangle 203"/>
            <p:cNvSpPr/>
            <p:nvPr/>
          </p:nvSpPr>
          <p:spPr>
            <a:xfrm>
              <a:off x="5883582" y="139357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05" name="Rectangle 204"/>
            <p:cNvSpPr/>
            <p:nvPr/>
          </p:nvSpPr>
          <p:spPr>
            <a:xfrm>
              <a:off x="5639663" y="139357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06" name="Rectangle 205"/>
            <p:cNvSpPr/>
            <p:nvPr/>
          </p:nvSpPr>
          <p:spPr>
            <a:xfrm>
              <a:off x="5151825" y="139357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07" name="Rectangle 206"/>
            <p:cNvSpPr/>
            <p:nvPr/>
          </p:nvSpPr>
          <p:spPr>
            <a:xfrm>
              <a:off x="6371421" y="139357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rgbClr val="00B050"/>
                </a:solidFill>
              </a:endParaRPr>
            </a:p>
          </p:txBody>
        </p:sp>
        <p:sp>
          <p:nvSpPr>
            <p:cNvPr id="208" name="Rectangle 207"/>
            <p:cNvSpPr/>
            <p:nvPr/>
          </p:nvSpPr>
          <p:spPr>
            <a:xfrm>
              <a:off x="5395744" y="139357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sp>
        <p:nvSpPr>
          <p:cNvPr id="209" name="Freeform 208"/>
          <p:cNvSpPr/>
          <p:nvPr/>
        </p:nvSpPr>
        <p:spPr>
          <a:xfrm>
            <a:off x="7756047" y="853033"/>
            <a:ext cx="1000022" cy="118098"/>
          </a:xfrm>
          <a:custGeom>
            <a:avLst/>
            <a:gdLst>
              <a:gd name="connsiteX0" fmla="*/ 0 w 3692324"/>
              <a:gd name="connsiteY0" fmla="*/ 1064871 h 1064871"/>
              <a:gd name="connsiteX1" fmla="*/ 1620456 w 3692324"/>
              <a:gd name="connsiteY1" fmla="*/ 729205 h 1064871"/>
              <a:gd name="connsiteX2" fmla="*/ 2384385 w 3692324"/>
              <a:gd name="connsiteY2" fmla="*/ 300942 h 1064871"/>
              <a:gd name="connsiteX3" fmla="*/ 3692324 w 3692324"/>
              <a:gd name="connsiteY3" fmla="*/ 0 h 1064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92324" h="1064871">
                <a:moveTo>
                  <a:pt x="0" y="1064871"/>
                </a:moveTo>
                <a:cubicBezTo>
                  <a:pt x="611529" y="960698"/>
                  <a:pt x="1223059" y="856526"/>
                  <a:pt x="1620456" y="729205"/>
                </a:cubicBezTo>
                <a:cubicBezTo>
                  <a:pt x="2017853" y="601884"/>
                  <a:pt x="2039074" y="422476"/>
                  <a:pt x="2384385" y="300942"/>
                </a:cubicBezTo>
                <a:cubicBezTo>
                  <a:pt x="2729696" y="179408"/>
                  <a:pt x="3211010" y="89704"/>
                  <a:pt x="3692324" y="0"/>
                </a:cubicBezTo>
              </a:path>
            </a:pathLst>
          </a:custGeom>
          <a:noFill/>
          <a:ln w="57150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10" name="Freeform 209"/>
          <p:cNvSpPr/>
          <p:nvPr/>
        </p:nvSpPr>
        <p:spPr>
          <a:xfrm>
            <a:off x="7777942" y="678864"/>
            <a:ext cx="954440" cy="285681"/>
          </a:xfrm>
          <a:custGeom>
            <a:avLst/>
            <a:gdLst>
              <a:gd name="connsiteX0" fmla="*/ 0 w 3692324"/>
              <a:gd name="connsiteY0" fmla="*/ 1064871 h 1064871"/>
              <a:gd name="connsiteX1" fmla="*/ 1620456 w 3692324"/>
              <a:gd name="connsiteY1" fmla="*/ 729205 h 1064871"/>
              <a:gd name="connsiteX2" fmla="*/ 2384385 w 3692324"/>
              <a:gd name="connsiteY2" fmla="*/ 300942 h 1064871"/>
              <a:gd name="connsiteX3" fmla="*/ 3692324 w 3692324"/>
              <a:gd name="connsiteY3" fmla="*/ 0 h 1064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92324" h="1064871">
                <a:moveTo>
                  <a:pt x="0" y="1064871"/>
                </a:moveTo>
                <a:cubicBezTo>
                  <a:pt x="611529" y="960698"/>
                  <a:pt x="1223059" y="856526"/>
                  <a:pt x="1620456" y="729205"/>
                </a:cubicBezTo>
                <a:cubicBezTo>
                  <a:pt x="2017853" y="601884"/>
                  <a:pt x="2039074" y="422476"/>
                  <a:pt x="2384385" y="300942"/>
                </a:cubicBezTo>
                <a:cubicBezTo>
                  <a:pt x="2729696" y="179408"/>
                  <a:pt x="3211010" y="89704"/>
                  <a:pt x="3692324" y="0"/>
                </a:cubicBezTo>
              </a:path>
            </a:pathLst>
          </a:cu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11" name="TextBox 210"/>
          <p:cNvSpPr txBox="1"/>
          <p:nvPr/>
        </p:nvSpPr>
        <p:spPr>
          <a:xfrm>
            <a:off x="4774937" y="107022"/>
            <a:ext cx="170540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200" dirty="0" smtClean="0"/>
              <a:t>Priority areas</a:t>
            </a:r>
            <a:endParaRPr lang="en-AU" sz="2200" dirty="0"/>
          </a:p>
        </p:txBody>
      </p:sp>
      <p:cxnSp>
        <p:nvCxnSpPr>
          <p:cNvPr id="213" name="Straight Connector 212"/>
          <p:cNvCxnSpPr/>
          <p:nvPr/>
        </p:nvCxnSpPr>
        <p:spPr>
          <a:xfrm>
            <a:off x="7773008" y="517057"/>
            <a:ext cx="0" cy="907229"/>
          </a:xfrm>
          <a:prstGeom prst="line">
            <a:avLst/>
          </a:prstGeom>
          <a:ln w="571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94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Rectangle 114"/>
          <p:cNvSpPr/>
          <p:nvPr/>
        </p:nvSpPr>
        <p:spPr>
          <a:xfrm>
            <a:off x="172764" y="570160"/>
            <a:ext cx="1909644" cy="1346691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6" name="TextBox 115"/>
          <p:cNvSpPr txBox="1"/>
          <p:nvPr/>
        </p:nvSpPr>
        <p:spPr>
          <a:xfrm>
            <a:off x="11896" y="92154"/>
            <a:ext cx="223138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200" dirty="0" smtClean="0"/>
              <a:t>Ecological surveys</a:t>
            </a:r>
            <a:endParaRPr lang="en-AU" sz="2200" dirty="0"/>
          </a:p>
        </p:txBody>
      </p:sp>
      <p:sp>
        <p:nvSpPr>
          <p:cNvPr id="117" name="Rectangle 116"/>
          <p:cNvSpPr/>
          <p:nvPr/>
        </p:nvSpPr>
        <p:spPr>
          <a:xfrm>
            <a:off x="60629" y="108495"/>
            <a:ext cx="2133914" cy="191203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60" name="Picture 159" descr="http://phylopic.org/assets/images/submissions/416ec8c6-0ed1-4c9f-b4a4-8c1ef6496e84.thumb.png"/>
          <p:cNvPicPr>
            <a:picLocks noChangeAspect="1" noChangeArrowheads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343" y="740358"/>
            <a:ext cx="324155" cy="324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1" name="Picture 160" descr="http://phylopic.org/assets/images/submissions/c07ce7b7-5fb5-484f-83a0-567bb0795e18.thumb.png"/>
          <p:cNvPicPr>
            <a:picLocks noChangeAspect="1" noChangeArrowheads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9482" y="705955"/>
            <a:ext cx="316898" cy="316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2" name="Picture 161" descr="http://phylopic.org/assets/images/submissions/b9d5547b-773c-46c8-841a-0846ff7f09ab.thumb.png"/>
          <p:cNvPicPr>
            <a:picLocks noChangeAspect="1" noChangeArrowheads="1"/>
          </p:cNvPicPr>
          <p:nvPr/>
        </p:nvPicPr>
        <p:blipFill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118" y="1336197"/>
            <a:ext cx="428599" cy="428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" name="Picture 162" descr="http://phylopic.org/assets/images/submissions/416ec8c6-0ed1-4c9f-b4a4-8c1ef6496e84.thumb.png"/>
          <p:cNvPicPr>
            <a:picLocks noChangeAspect="1" noChangeArrowheads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2378" y="680357"/>
            <a:ext cx="324155" cy="324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4" name="Picture 163" descr="http://phylopic.org/assets/images/submissions/416ec8c6-0ed1-4c9f-b4a4-8c1ef6496e84.thumb.png"/>
          <p:cNvPicPr>
            <a:picLocks noChangeAspect="1" noChangeArrowheads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920" y="1141328"/>
            <a:ext cx="324155" cy="324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5" name="Picture 164" descr="http://phylopic.org/assets/images/submissions/b9d5547b-773c-46c8-841a-0846ff7f09ab.thumb.png"/>
          <p:cNvPicPr>
            <a:picLocks noChangeAspect="1" noChangeArrowheads="1"/>
          </p:cNvPicPr>
          <p:nvPr/>
        </p:nvPicPr>
        <p:blipFill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271" y="1339777"/>
            <a:ext cx="428599" cy="428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6" name="Picture 165" descr="http://phylopic.org/assets/images/submissions/b9d5547b-773c-46c8-841a-0846ff7f09ab.thumb.png"/>
          <p:cNvPicPr>
            <a:picLocks noChangeAspect="1" noChangeArrowheads="1"/>
          </p:cNvPicPr>
          <p:nvPr/>
        </p:nvPicPr>
        <p:blipFill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724" y="550186"/>
            <a:ext cx="428599" cy="428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0" name="Rectangle 119"/>
          <p:cNvSpPr/>
          <p:nvPr/>
        </p:nvSpPr>
        <p:spPr>
          <a:xfrm>
            <a:off x="2360571" y="108495"/>
            <a:ext cx="2133914" cy="191203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1" name="TextBox 120"/>
          <p:cNvSpPr txBox="1"/>
          <p:nvPr/>
        </p:nvSpPr>
        <p:spPr>
          <a:xfrm>
            <a:off x="2315079" y="107022"/>
            <a:ext cx="221759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200" dirty="0" smtClean="0"/>
              <a:t>Distribution maps</a:t>
            </a:r>
            <a:endParaRPr lang="en-AU" sz="2200" dirty="0"/>
          </a:p>
        </p:txBody>
      </p:sp>
      <p:sp>
        <p:nvSpPr>
          <p:cNvPr id="123" name="Rectangle 122"/>
          <p:cNvSpPr/>
          <p:nvPr/>
        </p:nvSpPr>
        <p:spPr>
          <a:xfrm>
            <a:off x="2460787" y="576577"/>
            <a:ext cx="1909644" cy="1346691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67" name="Oval 166"/>
          <p:cNvSpPr/>
          <p:nvPr/>
        </p:nvSpPr>
        <p:spPr>
          <a:xfrm>
            <a:off x="2522903" y="720420"/>
            <a:ext cx="908385" cy="703865"/>
          </a:xfrm>
          <a:prstGeom prst="ellipse">
            <a:avLst/>
          </a:prstGeom>
          <a:solidFill>
            <a:srgbClr val="22809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68" name="Oval 167"/>
          <p:cNvSpPr/>
          <p:nvPr/>
        </p:nvSpPr>
        <p:spPr>
          <a:xfrm>
            <a:off x="3774171" y="678864"/>
            <a:ext cx="501192" cy="552122"/>
          </a:xfrm>
          <a:prstGeom prst="ellipse">
            <a:avLst/>
          </a:prstGeom>
          <a:solidFill>
            <a:srgbClr val="6F8E3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69" name="Flowchart: Manual Operation 242"/>
          <p:cNvSpPr/>
          <p:nvPr/>
        </p:nvSpPr>
        <p:spPr>
          <a:xfrm rot="10800000">
            <a:off x="2600904" y="720418"/>
            <a:ext cx="1095262" cy="1111467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4066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401"/>
              <a:gd name="connsiteX1" fmla="*/ 10000 w 10000"/>
              <a:gd name="connsiteY1" fmla="*/ 0 h 10401"/>
              <a:gd name="connsiteX2" fmla="*/ 5771 w 10000"/>
              <a:gd name="connsiteY2" fmla="*/ 10401 h 10401"/>
              <a:gd name="connsiteX3" fmla="*/ 4066 w 10000"/>
              <a:gd name="connsiteY3" fmla="*/ 10000 h 10401"/>
              <a:gd name="connsiteX4" fmla="*/ 0 w 10000"/>
              <a:gd name="connsiteY4" fmla="*/ 0 h 10401"/>
              <a:gd name="connsiteX0" fmla="*/ 0 w 10000"/>
              <a:gd name="connsiteY0" fmla="*/ 0 h 10401"/>
              <a:gd name="connsiteX1" fmla="*/ 10000 w 10000"/>
              <a:gd name="connsiteY1" fmla="*/ 0 h 10401"/>
              <a:gd name="connsiteX2" fmla="*/ 5771 w 10000"/>
              <a:gd name="connsiteY2" fmla="*/ 10401 h 10401"/>
              <a:gd name="connsiteX3" fmla="*/ 4066 w 10000"/>
              <a:gd name="connsiteY3" fmla="*/ 10000 h 10401"/>
              <a:gd name="connsiteX4" fmla="*/ 0 w 10000"/>
              <a:gd name="connsiteY4" fmla="*/ 0 h 10401"/>
              <a:gd name="connsiteX0" fmla="*/ 0 w 10000"/>
              <a:gd name="connsiteY0" fmla="*/ 0 h 10561"/>
              <a:gd name="connsiteX1" fmla="*/ 10000 w 10000"/>
              <a:gd name="connsiteY1" fmla="*/ 0 h 10561"/>
              <a:gd name="connsiteX2" fmla="*/ 5771 w 10000"/>
              <a:gd name="connsiteY2" fmla="*/ 10401 h 10561"/>
              <a:gd name="connsiteX3" fmla="*/ 4066 w 10000"/>
              <a:gd name="connsiteY3" fmla="*/ 10561 h 10561"/>
              <a:gd name="connsiteX4" fmla="*/ 0 w 10000"/>
              <a:gd name="connsiteY4" fmla="*/ 0 h 10561"/>
              <a:gd name="connsiteX0" fmla="*/ 0 w 10000"/>
              <a:gd name="connsiteY0" fmla="*/ 0 h 10561"/>
              <a:gd name="connsiteX1" fmla="*/ 10000 w 10000"/>
              <a:gd name="connsiteY1" fmla="*/ 0 h 10561"/>
              <a:gd name="connsiteX2" fmla="*/ 5771 w 10000"/>
              <a:gd name="connsiteY2" fmla="*/ 10401 h 10561"/>
              <a:gd name="connsiteX3" fmla="*/ 4066 w 10000"/>
              <a:gd name="connsiteY3" fmla="*/ 10561 h 10561"/>
              <a:gd name="connsiteX4" fmla="*/ 0 w 10000"/>
              <a:gd name="connsiteY4" fmla="*/ 0 h 10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561">
                <a:moveTo>
                  <a:pt x="0" y="0"/>
                </a:moveTo>
                <a:lnTo>
                  <a:pt x="10000" y="0"/>
                </a:lnTo>
                <a:cubicBezTo>
                  <a:pt x="8590" y="3467"/>
                  <a:pt x="6121" y="1726"/>
                  <a:pt x="5771" y="10401"/>
                </a:cubicBezTo>
                <a:lnTo>
                  <a:pt x="4066" y="10561"/>
                </a:lnTo>
                <a:cubicBezTo>
                  <a:pt x="3989" y="1593"/>
                  <a:pt x="1355" y="3520"/>
                  <a:pt x="0" y="0"/>
                </a:cubicBezTo>
                <a:close/>
              </a:path>
            </a:pathLst>
          </a:custGeom>
          <a:gradFill>
            <a:gsLst>
              <a:gs pos="30000">
                <a:srgbClr val="813B84"/>
              </a:gs>
              <a:gs pos="46000">
                <a:srgbClr val="9B4C59"/>
              </a:gs>
              <a:gs pos="0">
                <a:srgbClr val="7030A0"/>
              </a:gs>
              <a:gs pos="100000">
                <a:srgbClr val="C36518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47" name="TextBox 246"/>
          <p:cNvSpPr txBox="1"/>
          <p:nvPr/>
        </p:nvSpPr>
        <p:spPr>
          <a:xfrm>
            <a:off x="4152258" y="4043155"/>
            <a:ext cx="19262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 smtClean="0"/>
              <a:t>Objectives</a:t>
            </a:r>
            <a:endParaRPr lang="en-AU" sz="3200" dirty="0"/>
          </a:p>
        </p:txBody>
      </p:sp>
      <p:sp>
        <p:nvSpPr>
          <p:cNvPr id="248" name="TextBox 247"/>
          <p:cNvSpPr txBox="1"/>
          <p:nvPr/>
        </p:nvSpPr>
        <p:spPr>
          <a:xfrm>
            <a:off x="6118489" y="4043155"/>
            <a:ext cx="20674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 smtClean="0"/>
              <a:t>Constraints</a:t>
            </a:r>
            <a:endParaRPr lang="en-AU" sz="3200" dirty="0"/>
          </a:p>
        </p:txBody>
      </p:sp>
      <p:cxnSp>
        <p:nvCxnSpPr>
          <p:cNvPr id="249" name="Straight Arrow Connector 248"/>
          <p:cNvCxnSpPr>
            <a:stCxn id="261" idx="3"/>
            <a:endCxn id="265" idx="1"/>
          </p:cNvCxnSpPr>
          <p:nvPr/>
        </p:nvCxnSpPr>
        <p:spPr>
          <a:xfrm>
            <a:off x="1608263" y="2697257"/>
            <a:ext cx="77155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Arrow Connector 249"/>
          <p:cNvCxnSpPr>
            <a:stCxn id="265" idx="3"/>
            <a:endCxn id="258" idx="1"/>
          </p:cNvCxnSpPr>
          <p:nvPr/>
        </p:nvCxnSpPr>
        <p:spPr>
          <a:xfrm>
            <a:off x="4545406" y="2697257"/>
            <a:ext cx="80286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Straight Arrow Connector 250"/>
          <p:cNvCxnSpPr>
            <a:stCxn id="258" idx="3"/>
            <a:endCxn id="255" idx="1"/>
          </p:cNvCxnSpPr>
          <p:nvPr/>
        </p:nvCxnSpPr>
        <p:spPr>
          <a:xfrm>
            <a:off x="6252686" y="2697257"/>
            <a:ext cx="87827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5" name="TextBox 254"/>
          <p:cNvSpPr txBox="1"/>
          <p:nvPr/>
        </p:nvSpPr>
        <p:spPr>
          <a:xfrm>
            <a:off x="7130965" y="2404869"/>
            <a:ext cx="17247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 smtClean="0"/>
              <a:t>Outcome</a:t>
            </a:r>
            <a:endParaRPr lang="en-AU" sz="3200" dirty="0"/>
          </a:p>
        </p:txBody>
      </p:sp>
      <p:sp>
        <p:nvSpPr>
          <p:cNvPr id="258" name="TextBox 257"/>
          <p:cNvSpPr txBox="1"/>
          <p:nvPr/>
        </p:nvSpPr>
        <p:spPr>
          <a:xfrm>
            <a:off x="5290759" y="2404869"/>
            <a:ext cx="9252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 smtClean="0"/>
              <a:t>Plan</a:t>
            </a:r>
            <a:endParaRPr lang="en-AU" sz="3200" dirty="0"/>
          </a:p>
        </p:txBody>
      </p:sp>
      <p:sp>
        <p:nvSpPr>
          <p:cNvPr id="261" name="TextBox 260"/>
          <p:cNvSpPr txBox="1"/>
          <p:nvPr/>
        </p:nvSpPr>
        <p:spPr>
          <a:xfrm>
            <a:off x="646910" y="2404869"/>
            <a:ext cx="9815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b="1" u="sng" dirty="0" smtClean="0">
                <a:solidFill>
                  <a:srgbClr val="FFFF00"/>
                </a:solidFill>
              </a:rPr>
              <a:t>Data</a:t>
            </a:r>
            <a:endParaRPr lang="en-AU" sz="3200" b="1" u="sng" dirty="0">
              <a:solidFill>
                <a:srgbClr val="FFFF00"/>
              </a:solidFill>
            </a:endParaRPr>
          </a:p>
        </p:txBody>
      </p:sp>
      <p:sp>
        <p:nvSpPr>
          <p:cNvPr id="265" name="TextBox 264"/>
          <p:cNvSpPr txBox="1"/>
          <p:nvPr/>
        </p:nvSpPr>
        <p:spPr>
          <a:xfrm>
            <a:off x="2379813" y="2404869"/>
            <a:ext cx="22179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 smtClean="0"/>
              <a:t>Information</a:t>
            </a:r>
            <a:endParaRPr lang="en-AU" sz="3200" dirty="0"/>
          </a:p>
        </p:txBody>
      </p:sp>
      <p:cxnSp>
        <p:nvCxnSpPr>
          <p:cNvPr id="271" name="Elbow Connector 270"/>
          <p:cNvCxnSpPr/>
          <p:nvPr/>
        </p:nvCxnSpPr>
        <p:spPr>
          <a:xfrm rot="5400000" flipH="1" flipV="1">
            <a:off x="4459920" y="3312789"/>
            <a:ext cx="1053510" cy="407223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Elbow Connector 271"/>
          <p:cNvCxnSpPr/>
          <p:nvPr/>
        </p:nvCxnSpPr>
        <p:spPr>
          <a:xfrm rot="16200000" flipV="1">
            <a:off x="6030888" y="3177987"/>
            <a:ext cx="1037923" cy="648249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/>
          <p:cNvSpPr txBox="1"/>
          <p:nvPr/>
        </p:nvSpPr>
        <p:spPr>
          <a:xfrm>
            <a:off x="7345544" y="2827454"/>
            <a:ext cx="129561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400" dirty="0" smtClean="0">
                <a:solidFill>
                  <a:srgbClr val="B3FFD0"/>
                </a:solidFill>
              </a:rPr>
              <a:t>Better </a:t>
            </a:r>
          </a:p>
          <a:p>
            <a:pPr algn="ctr"/>
            <a:r>
              <a:rPr lang="en-AU" sz="2400" dirty="0" smtClean="0">
                <a:solidFill>
                  <a:srgbClr val="B3FFD0"/>
                </a:solidFill>
              </a:rPr>
              <a:t>outcome</a:t>
            </a:r>
            <a:endParaRPr lang="en-AU" sz="2400" dirty="0">
              <a:solidFill>
                <a:srgbClr val="B3FFD0"/>
              </a:solidFill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5237731" y="2842694"/>
            <a:ext cx="103130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400" dirty="0" smtClean="0">
                <a:solidFill>
                  <a:srgbClr val="B3FFD0"/>
                </a:solidFill>
              </a:rPr>
              <a:t>Better </a:t>
            </a:r>
          </a:p>
          <a:p>
            <a:pPr algn="ctr"/>
            <a:r>
              <a:rPr lang="en-AU" sz="2400" dirty="0" smtClean="0">
                <a:solidFill>
                  <a:srgbClr val="B3FFD0"/>
                </a:solidFill>
              </a:rPr>
              <a:t>plan</a:t>
            </a:r>
            <a:endParaRPr lang="en-AU" sz="2400" dirty="0">
              <a:solidFill>
                <a:srgbClr val="B3FFD0"/>
              </a:solidFill>
            </a:endParaRPr>
          </a:p>
        </p:txBody>
      </p:sp>
      <p:sp>
        <p:nvSpPr>
          <p:cNvPr id="122" name="TextBox 121"/>
          <p:cNvSpPr txBox="1"/>
          <p:nvPr/>
        </p:nvSpPr>
        <p:spPr>
          <a:xfrm>
            <a:off x="2386983" y="2888861"/>
            <a:ext cx="198996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400" dirty="0">
                <a:solidFill>
                  <a:srgbClr val="B3FFD0"/>
                </a:solidFill>
              </a:rPr>
              <a:t>G</a:t>
            </a:r>
            <a:r>
              <a:rPr lang="en-AU" sz="2400" dirty="0" smtClean="0">
                <a:solidFill>
                  <a:srgbClr val="B3FFD0"/>
                </a:solidFill>
              </a:rPr>
              <a:t>ood enough</a:t>
            </a:r>
            <a:endParaRPr lang="en-AU" sz="2400" dirty="0" smtClean="0">
              <a:solidFill>
                <a:srgbClr val="B3FFD0"/>
              </a:solidFill>
            </a:endParaRPr>
          </a:p>
          <a:p>
            <a:pPr algn="ctr"/>
            <a:r>
              <a:rPr lang="en-AU" sz="2400" dirty="0" smtClean="0">
                <a:solidFill>
                  <a:srgbClr val="B3FFD0"/>
                </a:solidFill>
              </a:rPr>
              <a:t>understanding</a:t>
            </a:r>
          </a:p>
          <a:p>
            <a:pPr algn="ctr"/>
            <a:r>
              <a:rPr lang="en-AU" sz="2400" dirty="0" smtClean="0">
                <a:solidFill>
                  <a:srgbClr val="B3FFD0"/>
                </a:solidFill>
              </a:rPr>
              <a:t>of biodiversity</a:t>
            </a:r>
          </a:p>
          <a:p>
            <a:pPr algn="ctr"/>
            <a:endParaRPr lang="en-AU" sz="2400" dirty="0">
              <a:solidFill>
                <a:srgbClr val="B3FFD0"/>
              </a:solidFill>
            </a:endParaRPr>
          </a:p>
        </p:txBody>
      </p:sp>
      <p:sp>
        <p:nvSpPr>
          <p:cNvPr id="125" name="Rectangle 124"/>
          <p:cNvSpPr/>
          <p:nvPr/>
        </p:nvSpPr>
        <p:spPr>
          <a:xfrm>
            <a:off x="218475" y="3526720"/>
            <a:ext cx="1909644" cy="1346691"/>
          </a:xfrm>
          <a:prstGeom prst="rect">
            <a:avLst/>
          </a:prstGeom>
          <a:gradFill flip="none" rotWithShape="1">
            <a:gsLst>
              <a:gs pos="54000">
                <a:srgbClr val="605878"/>
              </a:gs>
              <a:gs pos="0">
                <a:srgbClr val="C00000"/>
              </a:gs>
              <a:gs pos="100000">
                <a:srgbClr val="00B0F0"/>
              </a:gs>
            </a:gsLst>
            <a:path path="circle">
              <a:fillToRect l="100000" t="100000"/>
            </a:path>
            <a:tileRect r="-100000" b="-100000"/>
          </a:gra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26" name="TextBox 125"/>
          <p:cNvSpPr txBox="1"/>
          <p:nvPr/>
        </p:nvSpPr>
        <p:spPr>
          <a:xfrm>
            <a:off x="62423" y="3048714"/>
            <a:ext cx="222176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200" dirty="0" smtClean="0"/>
              <a:t>Environment data</a:t>
            </a:r>
            <a:endParaRPr lang="en-AU" sz="2200" dirty="0"/>
          </a:p>
        </p:txBody>
      </p:sp>
      <p:sp>
        <p:nvSpPr>
          <p:cNvPr id="127" name="Rectangle 126"/>
          <p:cNvSpPr/>
          <p:nvPr/>
        </p:nvSpPr>
        <p:spPr>
          <a:xfrm>
            <a:off x="106340" y="3065055"/>
            <a:ext cx="2133914" cy="191203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35" name="Straight Connector 134"/>
          <p:cNvCxnSpPr/>
          <p:nvPr/>
        </p:nvCxnSpPr>
        <p:spPr>
          <a:xfrm>
            <a:off x="7354726" y="400380"/>
            <a:ext cx="0" cy="102725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/>
          <p:cNvCxnSpPr/>
          <p:nvPr/>
        </p:nvCxnSpPr>
        <p:spPr>
          <a:xfrm>
            <a:off x="7354726" y="1424762"/>
            <a:ext cx="145566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TextBox 136"/>
          <p:cNvSpPr txBox="1"/>
          <p:nvPr/>
        </p:nvSpPr>
        <p:spPr>
          <a:xfrm>
            <a:off x="7365330" y="1469555"/>
            <a:ext cx="882248" cy="436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 smtClean="0"/>
              <a:t>2000</a:t>
            </a:r>
            <a:endParaRPr lang="en-AU" sz="2000" dirty="0"/>
          </a:p>
        </p:txBody>
      </p:sp>
      <p:sp>
        <p:nvSpPr>
          <p:cNvPr id="138" name="TextBox 137"/>
          <p:cNvSpPr txBox="1"/>
          <p:nvPr/>
        </p:nvSpPr>
        <p:spPr>
          <a:xfrm>
            <a:off x="8143029" y="1457030"/>
            <a:ext cx="917274" cy="436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 smtClean="0"/>
              <a:t>2100</a:t>
            </a:r>
            <a:endParaRPr lang="en-AU" sz="2000" dirty="0"/>
          </a:p>
        </p:txBody>
      </p:sp>
      <p:cxnSp>
        <p:nvCxnSpPr>
          <p:cNvPr id="139" name="Straight Connector 138"/>
          <p:cNvCxnSpPr/>
          <p:nvPr/>
        </p:nvCxnSpPr>
        <p:spPr>
          <a:xfrm>
            <a:off x="7650122" y="1424762"/>
            <a:ext cx="0" cy="6548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/>
          <p:cNvCxnSpPr/>
          <p:nvPr/>
        </p:nvCxnSpPr>
        <p:spPr>
          <a:xfrm>
            <a:off x="8732382" y="1424288"/>
            <a:ext cx="0" cy="6548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TextBox 140"/>
          <p:cNvSpPr txBox="1"/>
          <p:nvPr/>
        </p:nvSpPr>
        <p:spPr>
          <a:xfrm rot="16200000">
            <a:off x="6284329" y="739838"/>
            <a:ext cx="16409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 smtClean="0"/>
              <a:t>Biodiversity</a:t>
            </a:r>
            <a:endParaRPr lang="en-AU" sz="2400" dirty="0"/>
          </a:p>
        </p:txBody>
      </p:sp>
      <p:sp>
        <p:nvSpPr>
          <p:cNvPr id="142" name="Freeform 141"/>
          <p:cNvSpPr/>
          <p:nvPr/>
        </p:nvSpPr>
        <p:spPr>
          <a:xfrm>
            <a:off x="7451810" y="583081"/>
            <a:ext cx="322708" cy="384339"/>
          </a:xfrm>
          <a:custGeom>
            <a:avLst/>
            <a:gdLst>
              <a:gd name="connsiteX0" fmla="*/ 0 w 1365813"/>
              <a:gd name="connsiteY0" fmla="*/ 0 h 787079"/>
              <a:gd name="connsiteX1" fmla="*/ 370390 w 1365813"/>
              <a:gd name="connsiteY1" fmla="*/ 277793 h 787079"/>
              <a:gd name="connsiteX2" fmla="*/ 775504 w 1365813"/>
              <a:gd name="connsiteY2" fmla="*/ 544010 h 787079"/>
              <a:gd name="connsiteX3" fmla="*/ 1365813 w 1365813"/>
              <a:gd name="connsiteY3" fmla="*/ 787079 h 7870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65813" h="787079">
                <a:moveTo>
                  <a:pt x="0" y="0"/>
                </a:moveTo>
                <a:cubicBezTo>
                  <a:pt x="120569" y="93562"/>
                  <a:pt x="241139" y="187125"/>
                  <a:pt x="370390" y="277793"/>
                </a:cubicBezTo>
                <a:cubicBezTo>
                  <a:pt x="499641" y="368461"/>
                  <a:pt x="609600" y="459129"/>
                  <a:pt x="775504" y="544010"/>
                </a:cubicBezTo>
                <a:cubicBezTo>
                  <a:pt x="941408" y="628891"/>
                  <a:pt x="1153610" y="707985"/>
                  <a:pt x="1365813" y="787079"/>
                </a:cubicBezTo>
              </a:path>
            </a:pathLst>
          </a:cu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43" name="Rectangle 142"/>
          <p:cNvSpPr/>
          <p:nvPr/>
        </p:nvSpPr>
        <p:spPr>
          <a:xfrm>
            <a:off x="6926392" y="108495"/>
            <a:ext cx="2133914" cy="191203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44" name="Rectangle 143"/>
          <p:cNvSpPr/>
          <p:nvPr/>
        </p:nvSpPr>
        <p:spPr>
          <a:xfrm>
            <a:off x="4643482" y="108495"/>
            <a:ext cx="2133914" cy="191203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45" name="Rectangle 144"/>
          <p:cNvSpPr/>
          <p:nvPr/>
        </p:nvSpPr>
        <p:spPr>
          <a:xfrm>
            <a:off x="4783064" y="576577"/>
            <a:ext cx="1909644" cy="1346691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pSp>
        <p:nvGrpSpPr>
          <p:cNvPr id="146" name="Group 145"/>
          <p:cNvGrpSpPr/>
          <p:nvPr/>
        </p:nvGrpSpPr>
        <p:grpSpPr>
          <a:xfrm>
            <a:off x="4907905" y="667958"/>
            <a:ext cx="1659962" cy="1163929"/>
            <a:chOff x="4907905" y="667958"/>
            <a:chExt cx="1659962" cy="1163929"/>
          </a:xfrm>
        </p:grpSpPr>
        <p:sp>
          <p:nvSpPr>
            <p:cNvPr id="147" name="Rectangle 146"/>
            <p:cNvSpPr/>
            <p:nvPr/>
          </p:nvSpPr>
          <p:spPr>
            <a:xfrm>
              <a:off x="4907906" y="667958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48" name="Rectangle 147"/>
            <p:cNvSpPr/>
            <p:nvPr/>
          </p:nvSpPr>
          <p:spPr>
            <a:xfrm>
              <a:off x="5395744" y="667958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49" name="Rectangle 148"/>
            <p:cNvSpPr/>
            <p:nvPr/>
          </p:nvSpPr>
          <p:spPr>
            <a:xfrm>
              <a:off x="6127501" y="667958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50" name="Rectangle 149"/>
            <p:cNvSpPr/>
            <p:nvPr/>
          </p:nvSpPr>
          <p:spPr>
            <a:xfrm>
              <a:off x="5883582" y="667958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51" name="Rectangle 150"/>
            <p:cNvSpPr/>
            <p:nvPr/>
          </p:nvSpPr>
          <p:spPr>
            <a:xfrm>
              <a:off x="5639663" y="667958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rgbClr val="00B050"/>
                </a:solidFill>
              </a:endParaRPr>
            </a:p>
          </p:txBody>
        </p:sp>
        <p:sp>
          <p:nvSpPr>
            <p:cNvPr id="152" name="Rectangle 151"/>
            <p:cNvSpPr/>
            <p:nvPr/>
          </p:nvSpPr>
          <p:spPr>
            <a:xfrm>
              <a:off x="5151825" y="667958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rgbClr val="00B050"/>
                </a:solidFill>
              </a:endParaRPr>
            </a:p>
          </p:txBody>
        </p:sp>
        <p:sp>
          <p:nvSpPr>
            <p:cNvPr id="153" name="Rectangle 152"/>
            <p:cNvSpPr/>
            <p:nvPr/>
          </p:nvSpPr>
          <p:spPr>
            <a:xfrm>
              <a:off x="6371421" y="667958"/>
              <a:ext cx="196446" cy="196446"/>
            </a:xfrm>
            <a:prstGeom prst="rect">
              <a:avLst/>
            </a:prstGeom>
            <a:pattFill prst="lgCheck">
              <a:fgClr>
                <a:srgbClr val="00B050"/>
              </a:fgClr>
              <a:bgClr>
                <a:schemeClr val="tx1">
                  <a:lumMod val="50000"/>
                </a:schemeClr>
              </a:bgClr>
            </a:patt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54" name="Rectangle 153"/>
            <p:cNvSpPr/>
            <p:nvPr/>
          </p:nvSpPr>
          <p:spPr>
            <a:xfrm>
              <a:off x="4907906" y="909829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55" name="Rectangle 154"/>
            <p:cNvSpPr/>
            <p:nvPr/>
          </p:nvSpPr>
          <p:spPr>
            <a:xfrm>
              <a:off x="5395744" y="909829"/>
              <a:ext cx="196446" cy="196446"/>
            </a:xfrm>
            <a:prstGeom prst="rect">
              <a:avLst/>
            </a:prstGeom>
            <a:pattFill prst="lgCheck">
              <a:fgClr>
                <a:srgbClr val="00B050"/>
              </a:fgClr>
              <a:bgClr>
                <a:schemeClr val="tx1">
                  <a:lumMod val="50000"/>
                </a:schemeClr>
              </a:bgClr>
            </a:patt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56" name="Rectangle 155"/>
            <p:cNvSpPr/>
            <p:nvPr/>
          </p:nvSpPr>
          <p:spPr>
            <a:xfrm>
              <a:off x="6127501" y="909829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57" name="Rectangle 156"/>
            <p:cNvSpPr/>
            <p:nvPr/>
          </p:nvSpPr>
          <p:spPr>
            <a:xfrm>
              <a:off x="5883582" y="909829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58" name="Rectangle 157"/>
            <p:cNvSpPr/>
            <p:nvPr/>
          </p:nvSpPr>
          <p:spPr>
            <a:xfrm>
              <a:off x="5639663" y="909829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59" name="Rectangle 158"/>
            <p:cNvSpPr/>
            <p:nvPr/>
          </p:nvSpPr>
          <p:spPr>
            <a:xfrm>
              <a:off x="5151825" y="909829"/>
              <a:ext cx="196446" cy="196446"/>
            </a:xfrm>
            <a:prstGeom prst="rect">
              <a:avLst/>
            </a:prstGeom>
            <a:solidFill>
              <a:srgbClr val="00B050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rgbClr val="00B050"/>
                </a:solidFill>
              </a:endParaRPr>
            </a:p>
          </p:txBody>
        </p:sp>
        <p:sp>
          <p:nvSpPr>
            <p:cNvPr id="187" name="Rectangle 186"/>
            <p:cNvSpPr/>
            <p:nvPr/>
          </p:nvSpPr>
          <p:spPr>
            <a:xfrm>
              <a:off x="6371421" y="909829"/>
              <a:ext cx="196446" cy="19644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88" name="Rectangle 187"/>
            <p:cNvSpPr/>
            <p:nvPr/>
          </p:nvSpPr>
          <p:spPr>
            <a:xfrm>
              <a:off x="4907906" y="1151700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89" name="Rectangle 188"/>
            <p:cNvSpPr/>
            <p:nvPr/>
          </p:nvSpPr>
          <p:spPr>
            <a:xfrm>
              <a:off x="5395744" y="1151700"/>
              <a:ext cx="196446" cy="196446"/>
            </a:xfrm>
            <a:prstGeom prst="rect">
              <a:avLst/>
            </a:prstGeom>
            <a:solidFill>
              <a:srgbClr val="00B050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90" name="Rectangle 189"/>
            <p:cNvSpPr/>
            <p:nvPr/>
          </p:nvSpPr>
          <p:spPr>
            <a:xfrm>
              <a:off x="6127501" y="1151700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91" name="Rectangle 190"/>
            <p:cNvSpPr/>
            <p:nvPr/>
          </p:nvSpPr>
          <p:spPr>
            <a:xfrm>
              <a:off x="5883582" y="1151700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92" name="Rectangle 191"/>
            <p:cNvSpPr/>
            <p:nvPr/>
          </p:nvSpPr>
          <p:spPr>
            <a:xfrm>
              <a:off x="5639663" y="1151700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93" name="Rectangle 192"/>
            <p:cNvSpPr/>
            <p:nvPr/>
          </p:nvSpPr>
          <p:spPr>
            <a:xfrm>
              <a:off x="5151825" y="1151700"/>
              <a:ext cx="196446" cy="196446"/>
            </a:xfrm>
            <a:prstGeom prst="rect">
              <a:avLst/>
            </a:prstGeom>
            <a:solidFill>
              <a:srgbClr val="00B050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94" name="Rectangle 193"/>
            <p:cNvSpPr/>
            <p:nvPr/>
          </p:nvSpPr>
          <p:spPr>
            <a:xfrm>
              <a:off x="6371421" y="1151700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rgbClr val="00B050"/>
                </a:solidFill>
              </a:endParaRPr>
            </a:p>
          </p:txBody>
        </p:sp>
        <p:sp>
          <p:nvSpPr>
            <p:cNvPr id="195" name="Rectangle 194"/>
            <p:cNvSpPr/>
            <p:nvPr/>
          </p:nvSpPr>
          <p:spPr>
            <a:xfrm>
              <a:off x="4907905" y="163544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u="sng"/>
            </a:p>
          </p:txBody>
        </p:sp>
        <p:sp>
          <p:nvSpPr>
            <p:cNvPr id="196" name="Rectangle 195"/>
            <p:cNvSpPr/>
            <p:nvPr/>
          </p:nvSpPr>
          <p:spPr>
            <a:xfrm>
              <a:off x="5395744" y="1635441"/>
              <a:ext cx="196446" cy="19644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u="sng"/>
            </a:p>
          </p:txBody>
        </p:sp>
        <p:sp>
          <p:nvSpPr>
            <p:cNvPr id="197" name="Rectangle 196"/>
            <p:cNvSpPr/>
            <p:nvPr/>
          </p:nvSpPr>
          <p:spPr>
            <a:xfrm>
              <a:off x="6127501" y="163544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u="sng">
                <a:solidFill>
                  <a:srgbClr val="00B050"/>
                </a:solidFill>
              </a:endParaRPr>
            </a:p>
          </p:txBody>
        </p:sp>
        <p:sp>
          <p:nvSpPr>
            <p:cNvPr id="198" name="Rectangle 197"/>
            <p:cNvSpPr/>
            <p:nvPr/>
          </p:nvSpPr>
          <p:spPr>
            <a:xfrm>
              <a:off x="5883582" y="163544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u="sng"/>
            </a:p>
          </p:txBody>
        </p:sp>
        <p:sp>
          <p:nvSpPr>
            <p:cNvPr id="199" name="Rectangle 198"/>
            <p:cNvSpPr/>
            <p:nvPr/>
          </p:nvSpPr>
          <p:spPr>
            <a:xfrm>
              <a:off x="5639663" y="1635441"/>
              <a:ext cx="196446" cy="196446"/>
            </a:xfrm>
            <a:prstGeom prst="rect">
              <a:avLst/>
            </a:prstGeom>
            <a:solidFill>
              <a:srgbClr val="00B050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u="sng"/>
            </a:p>
          </p:txBody>
        </p:sp>
        <p:sp>
          <p:nvSpPr>
            <p:cNvPr id="200" name="Rectangle 199"/>
            <p:cNvSpPr/>
            <p:nvPr/>
          </p:nvSpPr>
          <p:spPr>
            <a:xfrm>
              <a:off x="5151825" y="1635441"/>
              <a:ext cx="196446" cy="19644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u="sng"/>
            </a:p>
          </p:txBody>
        </p:sp>
        <p:sp>
          <p:nvSpPr>
            <p:cNvPr id="201" name="Rectangle 200"/>
            <p:cNvSpPr/>
            <p:nvPr/>
          </p:nvSpPr>
          <p:spPr>
            <a:xfrm>
              <a:off x="6371421" y="163544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u="sng">
                <a:solidFill>
                  <a:srgbClr val="00B050"/>
                </a:solidFill>
              </a:endParaRPr>
            </a:p>
          </p:txBody>
        </p:sp>
        <p:sp>
          <p:nvSpPr>
            <p:cNvPr id="202" name="Rectangle 201"/>
            <p:cNvSpPr/>
            <p:nvPr/>
          </p:nvSpPr>
          <p:spPr>
            <a:xfrm>
              <a:off x="4907905" y="139357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03" name="Rectangle 202"/>
            <p:cNvSpPr/>
            <p:nvPr/>
          </p:nvSpPr>
          <p:spPr>
            <a:xfrm>
              <a:off x="6127501" y="139357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rgbClr val="00B050"/>
                </a:solidFill>
              </a:endParaRPr>
            </a:p>
          </p:txBody>
        </p:sp>
        <p:sp>
          <p:nvSpPr>
            <p:cNvPr id="204" name="Rectangle 203"/>
            <p:cNvSpPr/>
            <p:nvPr/>
          </p:nvSpPr>
          <p:spPr>
            <a:xfrm>
              <a:off x="5883582" y="139357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05" name="Rectangle 204"/>
            <p:cNvSpPr/>
            <p:nvPr/>
          </p:nvSpPr>
          <p:spPr>
            <a:xfrm>
              <a:off x="5639663" y="139357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06" name="Rectangle 205"/>
            <p:cNvSpPr/>
            <p:nvPr/>
          </p:nvSpPr>
          <p:spPr>
            <a:xfrm>
              <a:off x="5151825" y="139357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07" name="Rectangle 206"/>
            <p:cNvSpPr/>
            <p:nvPr/>
          </p:nvSpPr>
          <p:spPr>
            <a:xfrm>
              <a:off x="6371421" y="139357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rgbClr val="00B050"/>
                </a:solidFill>
              </a:endParaRPr>
            </a:p>
          </p:txBody>
        </p:sp>
        <p:sp>
          <p:nvSpPr>
            <p:cNvPr id="208" name="Rectangle 207"/>
            <p:cNvSpPr/>
            <p:nvPr/>
          </p:nvSpPr>
          <p:spPr>
            <a:xfrm>
              <a:off x="5395744" y="139357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sp>
        <p:nvSpPr>
          <p:cNvPr id="209" name="Freeform 208"/>
          <p:cNvSpPr/>
          <p:nvPr/>
        </p:nvSpPr>
        <p:spPr>
          <a:xfrm>
            <a:off x="7756047" y="853033"/>
            <a:ext cx="1000022" cy="118098"/>
          </a:xfrm>
          <a:custGeom>
            <a:avLst/>
            <a:gdLst>
              <a:gd name="connsiteX0" fmla="*/ 0 w 3692324"/>
              <a:gd name="connsiteY0" fmla="*/ 1064871 h 1064871"/>
              <a:gd name="connsiteX1" fmla="*/ 1620456 w 3692324"/>
              <a:gd name="connsiteY1" fmla="*/ 729205 h 1064871"/>
              <a:gd name="connsiteX2" fmla="*/ 2384385 w 3692324"/>
              <a:gd name="connsiteY2" fmla="*/ 300942 h 1064871"/>
              <a:gd name="connsiteX3" fmla="*/ 3692324 w 3692324"/>
              <a:gd name="connsiteY3" fmla="*/ 0 h 1064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92324" h="1064871">
                <a:moveTo>
                  <a:pt x="0" y="1064871"/>
                </a:moveTo>
                <a:cubicBezTo>
                  <a:pt x="611529" y="960698"/>
                  <a:pt x="1223059" y="856526"/>
                  <a:pt x="1620456" y="729205"/>
                </a:cubicBezTo>
                <a:cubicBezTo>
                  <a:pt x="2017853" y="601884"/>
                  <a:pt x="2039074" y="422476"/>
                  <a:pt x="2384385" y="300942"/>
                </a:cubicBezTo>
                <a:cubicBezTo>
                  <a:pt x="2729696" y="179408"/>
                  <a:pt x="3211010" y="89704"/>
                  <a:pt x="3692324" y="0"/>
                </a:cubicBezTo>
              </a:path>
            </a:pathLst>
          </a:custGeom>
          <a:noFill/>
          <a:ln w="57150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10" name="Freeform 209"/>
          <p:cNvSpPr/>
          <p:nvPr/>
        </p:nvSpPr>
        <p:spPr>
          <a:xfrm>
            <a:off x="7777942" y="678864"/>
            <a:ext cx="954440" cy="285681"/>
          </a:xfrm>
          <a:custGeom>
            <a:avLst/>
            <a:gdLst>
              <a:gd name="connsiteX0" fmla="*/ 0 w 3692324"/>
              <a:gd name="connsiteY0" fmla="*/ 1064871 h 1064871"/>
              <a:gd name="connsiteX1" fmla="*/ 1620456 w 3692324"/>
              <a:gd name="connsiteY1" fmla="*/ 729205 h 1064871"/>
              <a:gd name="connsiteX2" fmla="*/ 2384385 w 3692324"/>
              <a:gd name="connsiteY2" fmla="*/ 300942 h 1064871"/>
              <a:gd name="connsiteX3" fmla="*/ 3692324 w 3692324"/>
              <a:gd name="connsiteY3" fmla="*/ 0 h 1064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92324" h="1064871">
                <a:moveTo>
                  <a:pt x="0" y="1064871"/>
                </a:moveTo>
                <a:cubicBezTo>
                  <a:pt x="611529" y="960698"/>
                  <a:pt x="1223059" y="856526"/>
                  <a:pt x="1620456" y="729205"/>
                </a:cubicBezTo>
                <a:cubicBezTo>
                  <a:pt x="2017853" y="601884"/>
                  <a:pt x="2039074" y="422476"/>
                  <a:pt x="2384385" y="300942"/>
                </a:cubicBezTo>
                <a:cubicBezTo>
                  <a:pt x="2729696" y="179408"/>
                  <a:pt x="3211010" y="89704"/>
                  <a:pt x="3692324" y="0"/>
                </a:cubicBezTo>
              </a:path>
            </a:pathLst>
          </a:cu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11" name="TextBox 210"/>
          <p:cNvSpPr txBox="1"/>
          <p:nvPr/>
        </p:nvSpPr>
        <p:spPr>
          <a:xfrm>
            <a:off x="4774937" y="107022"/>
            <a:ext cx="170540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200" dirty="0" smtClean="0"/>
              <a:t>Priority areas</a:t>
            </a:r>
            <a:endParaRPr lang="en-AU" sz="2200" dirty="0"/>
          </a:p>
        </p:txBody>
      </p:sp>
      <p:cxnSp>
        <p:nvCxnSpPr>
          <p:cNvPr id="213" name="Straight Connector 212"/>
          <p:cNvCxnSpPr/>
          <p:nvPr/>
        </p:nvCxnSpPr>
        <p:spPr>
          <a:xfrm>
            <a:off x="7773008" y="517057"/>
            <a:ext cx="0" cy="907229"/>
          </a:xfrm>
          <a:prstGeom prst="line">
            <a:avLst/>
          </a:prstGeom>
          <a:ln w="571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286564" y="3600224"/>
            <a:ext cx="7425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dirty="0" smtClean="0"/>
              <a:t>Cold</a:t>
            </a:r>
            <a:endParaRPr lang="en-AU" sz="2400" dirty="0"/>
          </a:p>
        </p:txBody>
      </p:sp>
      <p:sp>
        <p:nvSpPr>
          <p:cNvPr id="90" name="TextBox 89"/>
          <p:cNvSpPr txBox="1"/>
          <p:nvPr/>
        </p:nvSpPr>
        <p:spPr>
          <a:xfrm>
            <a:off x="1384696" y="4394941"/>
            <a:ext cx="6415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dirty="0" smtClean="0"/>
              <a:t>Hot</a:t>
            </a:r>
            <a:endParaRPr lang="en-AU" sz="2400" dirty="0"/>
          </a:p>
        </p:txBody>
      </p:sp>
    </p:spTree>
    <p:extLst>
      <p:ext uri="{BB962C8B-B14F-4D97-AF65-F5344CB8AC3E}">
        <p14:creationId xmlns:p14="http://schemas.microsoft.com/office/powerpoint/2010/main" val="726378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797" y="393539"/>
            <a:ext cx="8229600" cy="3908142"/>
          </a:xfrm>
        </p:spPr>
        <p:txBody>
          <a:bodyPr>
            <a:noAutofit/>
          </a:bodyPr>
          <a:lstStyle/>
          <a:p>
            <a:r>
              <a:rPr lang="en-AU" sz="5400" b="0" dirty="0" smtClean="0"/>
              <a:t>Can we use environmental and geographic variables </a:t>
            </a:r>
            <a:br>
              <a:rPr lang="en-AU" sz="5400" b="0" dirty="0" smtClean="0"/>
            </a:br>
            <a:r>
              <a:rPr lang="en-AU" sz="5400" b="0" dirty="0" smtClean="0"/>
              <a:t>as surrogates of </a:t>
            </a:r>
            <a:br>
              <a:rPr lang="en-AU" sz="5400" b="0" dirty="0" smtClean="0"/>
            </a:br>
            <a:r>
              <a:rPr lang="en-AU" sz="5400" b="0" dirty="0" smtClean="0"/>
              <a:t>genetic variation for </a:t>
            </a:r>
            <a:br>
              <a:rPr lang="en-AU" sz="5400" b="0" dirty="0" smtClean="0"/>
            </a:br>
            <a:r>
              <a:rPr lang="en-AU" sz="5400" b="0" dirty="0" smtClean="0"/>
              <a:t>conservation planning?</a:t>
            </a:r>
            <a:endParaRPr lang="en-AU" sz="5400" b="0" dirty="0"/>
          </a:p>
        </p:txBody>
      </p:sp>
    </p:spTree>
    <p:extLst>
      <p:ext uri="{BB962C8B-B14F-4D97-AF65-F5344CB8AC3E}">
        <p14:creationId xmlns:p14="http://schemas.microsoft.com/office/powerpoint/2010/main" val="2888319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09550"/>
            <a:ext cx="3810000" cy="857250"/>
          </a:xfrm>
        </p:spPr>
        <p:txBody>
          <a:bodyPr>
            <a:normAutofit fontScale="90000"/>
          </a:bodyPr>
          <a:lstStyle/>
          <a:p>
            <a:r>
              <a:rPr lang="en-AU" dirty="0" smtClean="0"/>
              <a:t>27 plant species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244084"/>
            <a:ext cx="3810000" cy="3530084"/>
          </a:xfrm>
        </p:spPr>
        <p:txBody>
          <a:bodyPr>
            <a:normAutofit lnSpcReduction="10000"/>
          </a:bodyPr>
          <a:lstStyle/>
          <a:p>
            <a:r>
              <a:rPr lang="en-AU" sz="2800" dirty="0" smtClean="0"/>
              <a:t>Different dispersal</a:t>
            </a:r>
          </a:p>
          <a:p>
            <a:pPr marL="0" indent="0">
              <a:buNone/>
            </a:pPr>
            <a:endParaRPr lang="en-AU" sz="2800" dirty="0"/>
          </a:p>
          <a:p>
            <a:r>
              <a:rPr lang="en-AU" sz="2800" dirty="0" smtClean="0"/>
              <a:t>Different life-histories</a:t>
            </a:r>
          </a:p>
          <a:p>
            <a:pPr marL="0" indent="0">
              <a:buNone/>
            </a:pPr>
            <a:endParaRPr lang="en-AU" sz="2800" dirty="0"/>
          </a:p>
          <a:p>
            <a:r>
              <a:rPr lang="en-AU" sz="2800" dirty="0" smtClean="0"/>
              <a:t>Different niches</a:t>
            </a:r>
          </a:p>
          <a:p>
            <a:pPr marL="0" indent="0">
              <a:buNone/>
            </a:pPr>
            <a:endParaRPr lang="en-AU" sz="2800" dirty="0"/>
          </a:p>
          <a:p>
            <a:r>
              <a:rPr lang="en-AU" sz="2800" dirty="0" smtClean="0"/>
              <a:t>AFLP markers</a:t>
            </a:r>
          </a:p>
          <a:p>
            <a:pPr marL="0" indent="0">
              <a:buNone/>
            </a:pPr>
            <a:endParaRPr lang="en-AU" sz="2800" dirty="0"/>
          </a:p>
        </p:txBody>
      </p:sp>
      <p:pic>
        <p:nvPicPr>
          <p:cNvPr id="33794" name="Picture 2" descr="C:\Users\jhanson\Downloads\figs90\figs90\gs-unnamed-chunk-6-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0"/>
            <a:ext cx="4724400" cy="5073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-7869" y="4774168"/>
            <a:ext cx="2496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Hanson </a:t>
            </a:r>
            <a:r>
              <a:rPr kumimoji="0" lang="en-AU" sz="1800" b="0" i="1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et al. </a:t>
            </a:r>
            <a:r>
              <a:rPr kumimoji="0" lang="en-AU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2017 PNAS</a:t>
            </a:r>
            <a:endParaRPr kumimoji="0" lang="en-A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38845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2777118" y="2402102"/>
            <a:ext cx="6197600" cy="1317914"/>
            <a:chOff x="2565400" y="3082636"/>
            <a:chExt cx="6197600" cy="1317914"/>
          </a:xfrm>
        </p:grpSpPr>
        <p:pic>
          <p:nvPicPr>
            <p:cNvPr id="8" name="Picture 2" descr="C:\Users\jhanson\Downloads\figs90\figs90\gs-unnamed-chunk-9-1.pn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6" t="33225" r="33248" b="33955"/>
            <a:stretch/>
          </p:blipFill>
          <p:spPr bwMode="auto">
            <a:xfrm>
              <a:off x="4724400" y="3158836"/>
              <a:ext cx="4038600" cy="11980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/>
            <p:cNvSpPr/>
            <p:nvPr/>
          </p:nvSpPr>
          <p:spPr>
            <a:xfrm>
              <a:off x="8717281" y="3158836"/>
              <a:ext cx="45719" cy="121284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6697980" y="3158836"/>
              <a:ext cx="45719" cy="121284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648200" y="3082636"/>
              <a:ext cx="4114800" cy="762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5" name="Picture 2" descr="C:\Users\jhanson\Downloads\figs90\figs90\gs-unnamed-chunk-9-1.pn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962" b="67180"/>
            <a:stretch/>
          </p:blipFill>
          <p:spPr bwMode="auto">
            <a:xfrm>
              <a:off x="2678377" y="3158837"/>
              <a:ext cx="2009246" cy="11980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Rectangle 13"/>
            <p:cNvSpPr/>
            <p:nvPr/>
          </p:nvSpPr>
          <p:spPr>
            <a:xfrm>
              <a:off x="2565400" y="3120737"/>
              <a:ext cx="2122223" cy="606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684977" y="3128432"/>
              <a:ext cx="45719" cy="12721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3508826" y="973067"/>
            <a:ext cx="4048089" cy="1337812"/>
            <a:chOff x="3373354" y="990001"/>
            <a:chExt cx="4048089" cy="1337812"/>
          </a:xfrm>
        </p:grpSpPr>
        <p:grpSp>
          <p:nvGrpSpPr>
            <p:cNvPr id="32" name="Group 31"/>
            <p:cNvGrpSpPr/>
            <p:nvPr/>
          </p:nvGrpSpPr>
          <p:grpSpPr>
            <a:xfrm>
              <a:off x="3373354" y="990001"/>
              <a:ext cx="4048089" cy="1337812"/>
              <a:chOff x="-333393" y="581842"/>
              <a:chExt cx="4048089" cy="1337812"/>
            </a:xfrm>
          </p:grpSpPr>
          <p:grpSp>
            <p:nvGrpSpPr>
              <p:cNvPr id="27" name="Group 26"/>
              <p:cNvGrpSpPr/>
              <p:nvPr/>
            </p:nvGrpSpPr>
            <p:grpSpPr>
              <a:xfrm>
                <a:off x="-333393" y="689975"/>
                <a:ext cx="4021169" cy="1229679"/>
                <a:chOff x="1469993" y="1318260"/>
                <a:chExt cx="4021169" cy="1229679"/>
              </a:xfrm>
            </p:grpSpPr>
            <p:pic>
              <p:nvPicPr>
                <p:cNvPr id="28" name="Picture 2" descr="C:\Users\jhanson\Downloads\figs90\figs90\gs-unnamed-chunk-9-1.png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65" t="-939" r="33516" b="67252"/>
                <a:stretch/>
              </p:blipFill>
              <p:spPr bwMode="auto">
                <a:xfrm>
                  <a:off x="1469993" y="1318260"/>
                  <a:ext cx="4021169" cy="122967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29" name="Rectangle 28"/>
                <p:cNvSpPr/>
                <p:nvPr/>
              </p:nvSpPr>
              <p:spPr>
                <a:xfrm>
                  <a:off x="3429000" y="1385888"/>
                  <a:ext cx="45719" cy="1162051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</p:grpSp>
          <p:sp>
            <p:nvSpPr>
              <p:cNvPr id="26" name="Rectangle 25"/>
              <p:cNvSpPr/>
              <p:nvPr/>
            </p:nvSpPr>
            <p:spPr>
              <a:xfrm>
                <a:off x="1085850" y="600075"/>
                <a:ext cx="613410" cy="4572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3141133" y="581842"/>
                <a:ext cx="573563" cy="4572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sp>
          <p:nvSpPr>
            <p:cNvPr id="37" name="Rectangle 36"/>
            <p:cNvSpPr/>
            <p:nvPr/>
          </p:nvSpPr>
          <p:spPr>
            <a:xfrm>
              <a:off x="6849978" y="1098134"/>
              <a:ext cx="132965" cy="4172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sp>
        <p:nvSpPr>
          <p:cNvPr id="40" name="Title 1"/>
          <p:cNvSpPr txBox="1">
            <a:spLocks/>
          </p:cNvSpPr>
          <p:nvPr/>
        </p:nvSpPr>
        <p:spPr>
          <a:xfrm>
            <a:off x="457200" y="74081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b="1" dirty="0" smtClean="0"/>
              <a:t>Map intra-specific variation</a:t>
            </a:r>
            <a:endParaRPr lang="en-AU" b="1" dirty="0"/>
          </a:p>
        </p:txBody>
      </p:sp>
      <p:grpSp>
        <p:nvGrpSpPr>
          <p:cNvPr id="39" name="Group 38"/>
          <p:cNvGrpSpPr/>
          <p:nvPr/>
        </p:nvGrpSpPr>
        <p:grpSpPr>
          <a:xfrm>
            <a:off x="2878380" y="3644780"/>
            <a:ext cx="6126245" cy="1441672"/>
            <a:chOff x="-4182882" y="3579908"/>
            <a:chExt cx="6126245" cy="1441672"/>
          </a:xfrm>
        </p:grpSpPr>
        <p:pic>
          <p:nvPicPr>
            <p:cNvPr id="31" name="Picture 2" descr="C:\Users\jhanson\Downloads\figs90\figs90\gs-unnamed-chunk-9-1.pn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041" t="33474" r="-42" b="33559"/>
            <a:stretch/>
          </p:blipFill>
          <p:spPr bwMode="auto">
            <a:xfrm>
              <a:off x="-4182882" y="3753139"/>
              <a:ext cx="2007034" cy="12033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4" name="Group 33"/>
            <p:cNvGrpSpPr/>
            <p:nvPr/>
          </p:nvGrpSpPr>
          <p:grpSpPr>
            <a:xfrm>
              <a:off x="-2175848" y="3579908"/>
              <a:ext cx="4119211" cy="1376556"/>
              <a:chOff x="4800951" y="138873"/>
              <a:chExt cx="4119211" cy="1376556"/>
            </a:xfrm>
          </p:grpSpPr>
          <p:pic>
            <p:nvPicPr>
              <p:cNvPr id="30" name="Picture 2" descr="C:\Users\jhanson\Downloads\figs90\figs90\gs-unnamed-chunk-9-1.png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66788" r="33516" b="246"/>
              <a:stretch/>
            </p:blipFill>
            <p:spPr bwMode="auto">
              <a:xfrm>
                <a:off x="4876800" y="312104"/>
                <a:ext cx="4043362" cy="12033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5" name="Rectangle 34"/>
              <p:cNvSpPr/>
              <p:nvPr/>
            </p:nvSpPr>
            <p:spPr>
              <a:xfrm>
                <a:off x="6309361" y="207038"/>
                <a:ext cx="622934" cy="33366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8346599" y="138873"/>
                <a:ext cx="573563" cy="4572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4800951" y="274003"/>
                <a:ext cx="98074" cy="124142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sp>
          <p:nvSpPr>
            <p:cNvPr id="41" name="Rectangle 40"/>
            <p:cNvSpPr/>
            <p:nvPr/>
          </p:nvSpPr>
          <p:spPr>
            <a:xfrm>
              <a:off x="-2756377" y="3648074"/>
              <a:ext cx="629566" cy="2783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-151564" y="3676938"/>
              <a:ext cx="107060" cy="12795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-2285879" y="3648074"/>
              <a:ext cx="159068" cy="13735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289892" y="1149044"/>
            <a:ext cx="23695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i="1" dirty="0" err="1" smtClean="0"/>
              <a:t>Arabis</a:t>
            </a:r>
            <a:r>
              <a:rPr lang="en-AU" sz="3200" i="1" dirty="0" smtClean="0"/>
              <a:t> </a:t>
            </a:r>
            <a:r>
              <a:rPr lang="en-AU" sz="3200" i="1" dirty="0" err="1"/>
              <a:t>a</a:t>
            </a:r>
            <a:r>
              <a:rPr lang="en-AU" sz="3200" i="1" dirty="0" err="1" smtClean="0"/>
              <a:t>lpina</a:t>
            </a:r>
            <a:endParaRPr lang="en-AU" sz="3200" i="1" dirty="0"/>
          </a:p>
        </p:txBody>
      </p:sp>
      <p:pic>
        <p:nvPicPr>
          <p:cNvPr id="8194" name="Picture 2" descr="Arabis alpina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921" y="1844504"/>
            <a:ext cx="2095500" cy="279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Box 41"/>
          <p:cNvSpPr txBox="1"/>
          <p:nvPr/>
        </p:nvSpPr>
        <p:spPr>
          <a:xfrm>
            <a:off x="-7869" y="4774168"/>
            <a:ext cx="2496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Hanson </a:t>
            </a:r>
            <a:r>
              <a:rPr kumimoji="0" lang="en-AU" sz="1800" b="0" i="1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et al. </a:t>
            </a:r>
            <a:r>
              <a:rPr kumimoji="0" lang="en-AU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2017 PNAS</a:t>
            </a:r>
            <a:endParaRPr kumimoji="0" lang="en-A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94455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-72000" y="0"/>
            <a:ext cx="9216000" cy="1897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4800" dirty="0" smtClean="0"/>
              <a:t>How can we get </a:t>
            </a:r>
            <a:r>
              <a:rPr lang="en-AU" sz="4800" dirty="0" smtClean="0"/>
              <a:t>a </a:t>
            </a:r>
            <a:r>
              <a:rPr lang="en-AU" sz="4800" dirty="0" smtClean="0"/>
              <a:t>better conservation </a:t>
            </a:r>
            <a:r>
              <a:rPr lang="en-AU" sz="4800" dirty="0" smtClean="0"/>
              <a:t>decision?</a:t>
            </a:r>
            <a:endParaRPr lang="en-AU" sz="4800" dirty="0"/>
          </a:p>
        </p:txBody>
      </p:sp>
      <p:sp>
        <p:nvSpPr>
          <p:cNvPr id="9" name="TextBox 8"/>
          <p:cNvSpPr txBox="1"/>
          <p:nvPr/>
        </p:nvSpPr>
        <p:spPr>
          <a:xfrm>
            <a:off x="1894985" y="2177561"/>
            <a:ext cx="494064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4400" dirty="0" smtClean="0"/>
              <a:t>(1) Better algorithms</a:t>
            </a:r>
            <a:endParaRPr lang="en-AU" sz="4400" dirty="0"/>
          </a:p>
        </p:txBody>
      </p:sp>
      <p:sp>
        <p:nvSpPr>
          <p:cNvPr id="10" name="TextBox 9"/>
          <p:cNvSpPr txBox="1"/>
          <p:nvPr/>
        </p:nvSpPr>
        <p:spPr>
          <a:xfrm>
            <a:off x="2610053" y="2978092"/>
            <a:ext cx="351051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4400" dirty="0" smtClean="0">
                <a:solidFill>
                  <a:schemeClr val="tx1">
                    <a:lumMod val="50000"/>
                  </a:schemeClr>
                </a:solidFill>
              </a:rPr>
              <a:t>(2) Better data</a:t>
            </a:r>
            <a:endParaRPr lang="en-AU" sz="44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914125" y="3778623"/>
            <a:ext cx="490236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4400" dirty="0" smtClean="0">
                <a:solidFill>
                  <a:schemeClr val="tx1">
                    <a:lumMod val="50000"/>
                  </a:schemeClr>
                </a:solidFill>
              </a:rPr>
              <a:t>(3) Better surrogates</a:t>
            </a:r>
            <a:endParaRPr lang="en-AU" sz="4400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0120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" descr="C:\Users\jhanson\Downloads\figs90\figs90\gs-unnamed-chunk-4-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1650" y="668404"/>
            <a:ext cx="5600700" cy="4146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4572000" y="430058"/>
            <a:ext cx="3124200" cy="44005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647419" y="4780961"/>
            <a:ext cx="2496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Hanson </a:t>
            </a:r>
            <a:r>
              <a:rPr kumimoji="0" lang="en-AU" sz="1800" b="0" i="1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et al. </a:t>
            </a:r>
            <a:r>
              <a:rPr kumimoji="0" lang="en-AU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2017 PNAS</a:t>
            </a:r>
            <a:endParaRPr kumimoji="0" lang="en-A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57874"/>
            <a:ext cx="8229600" cy="742950"/>
          </a:xfrm>
        </p:spPr>
        <p:txBody>
          <a:bodyPr>
            <a:normAutofit fontScale="90000"/>
          </a:bodyPr>
          <a:lstStyle/>
          <a:p>
            <a:r>
              <a:rPr lang="en-AU" b="1" dirty="0" smtClean="0"/>
              <a:t>What is the relationship?</a:t>
            </a:r>
            <a:endParaRPr lang="en-AU" b="1" dirty="0"/>
          </a:p>
        </p:txBody>
      </p:sp>
    </p:spTree>
    <p:extLst>
      <p:ext uri="{BB962C8B-B14F-4D97-AF65-F5344CB8AC3E}">
        <p14:creationId xmlns:p14="http://schemas.microsoft.com/office/powerpoint/2010/main" val="963763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81022"/>
            <a:ext cx="8229600" cy="742950"/>
          </a:xfrm>
        </p:spPr>
        <p:txBody>
          <a:bodyPr>
            <a:normAutofit fontScale="90000"/>
          </a:bodyPr>
          <a:lstStyle/>
          <a:p>
            <a:r>
              <a:rPr lang="en-AU" b="1" dirty="0" smtClean="0"/>
              <a:t>What is the relationship?</a:t>
            </a:r>
            <a:endParaRPr lang="en-AU" b="1" dirty="0"/>
          </a:p>
        </p:txBody>
      </p:sp>
      <p:pic>
        <p:nvPicPr>
          <p:cNvPr id="20481" name="Picture 1" descr="C:\Users\jhanson\Downloads\figs90\figs90\gs-unnamed-chunk-4-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1650" y="668404"/>
            <a:ext cx="5600700" cy="4146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val 2"/>
          <p:cNvSpPr/>
          <p:nvPr/>
        </p:nvSpPr>
        <p:spPr>
          <a:xfrm>
            <a:off x="5691850" y="3875831"/>
            <a:ext cx="685800" cy="609600"/>
          </a:xfrm>
          <a:prstGeom prst="ellipse">
            <a:avLst/>
          </a:prstGeom>
          <a:noFill/>
          <a:ln>
            <a:solidFill>
              <a:srgbClr val="FFFF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647419" y="4780961"/>
            <a:ext cx="2496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Hanson </a:t>
            </a:r>
            <a:r>
              <a:rPr kumimoji="0" lang="en-AU" sz="1800" b="0" i="1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et al. </a:t>
            </a:r>
            <a:r>
              <a:rPr kumimoji="0" lang="en-AU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2017 PNAS</a:t>
            </a:r>
            <a:endParaRPr kumimoji="0" lang="en-A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90537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C:\Users\jhanson\Downloads\figs90\figs90\gs-unnamed-chunk-7-1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798" b="15107"/>
          <a:stretch/>
        </p:blipFill>
        <p:spPr bwMode="auto">
          <a:xfrm>
            <a:off x="69274" y="2142521"/>
            <a:ext cx="8978400" cy="2085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C:\Users\jhanson\Downloads\figs90\figs90\gs-unnamed-chunk-7-1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" b="93667"/>
          <a:stretch/>
        </p:blipFill>
        <p:spPr bwMode="auto">
          <a:xfrm>
            <a:off x="47890" y="1364400"/>
            <a:ext cx="9040692" cy="681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2750401" y="1022020"/>
            <a:ext cx="165600" cy="4660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Rectangle 8"/>
          <p:cNvSpPr/>
          <p:nvPr/>
        </p:nvSpPr>
        <p:spPr>
          <a:xfrm>
            <a:off x="779674" y="881090"/>
            <a:ext cx="429329" cy="1963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" name="Rectangle 9"/>
          <p:cNvSpPr/>
          <p:nvPr/>
        </p:nvSpPr>
        <p:spPr>
          <a:xfrm>
            <a:off x="-537965" y="1140432"/>
            <a:ext cx="650438" cy="38455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Rectangle 10"/>
          <p:cNvSpPr/>
          <p:nvPr/>
        </p:nvSpPr>
        <p:spPr>
          <a:xfrm>
            <a:off x="7414430" y="611157"/>
            <a:ext cx="650438" cy="529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" name="Rectangle 11"/>
          <p:cNvSpPr/>
          <p:nvPr/>
        </p:nvSpPr>
        <p:spPr>
          <a:xfrm>
            <a:off x="5312238" y="881090"/>
            <a:ext cx="122958" cy="2646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" name="Rectangle 12"/>
          <p:cNvSpPr/>
          <p:nvPr/>
        </p:nvSpPr>
        <p:spPr>
          <a:xfrm>
            <a:off x="3211172" y="846953"/>
            <a:ext cx="122958" cy="2646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5" name="Rectangle 14"/>
          <p:cNvSpPr/>
          <p:nvPr/>
        </p:nvSpPr>
        <p:spPr>
          <a:xfrm>
            <a:off x="8537630" y="4091604"/>
            <a:ext cx="650438" cy="7491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8" name="Title 1"/>
          <p:cNvSpPr txBox="1">
            <a:spLocks/>
          </p:cNvSpPr>
          <p:nvPr/>
        </p:nvSpPr>
        <p:spPr>
          <a:xfrm>
            <a:off x="69273" y="27710"/>
            <a:ext cx="9019309" cy="8174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4000" b="1" dirty="0" smtClean="0"/>
              <a:t>Can surrogates inform our decisions?</a:t>
            </a:r>
            <a:endParaRPr lang="en-AU" sz="4000" b="1" dirty="0"/>
          </a:p>
        </p:txBody>
      </p:sp>
      <p:sp>
        <p:nvSpPr>
          <p:cNvPr id="16" name="Rectangle 15"/>
          <p:cNvSpPr/>
          <p:nvPr/>
        </p:nvSpPr>
        <p:spPr>
          <a:xfrm>
            <a:off x="5553929" y="1151071"/>
            <a:ext cx="165600" cy="4660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9" name="Rectangle 18"/>
          <p:cNvSpPr/>
          <p:nvPr/>
        </p:nvSpPr>
        <p:spPr>
          <a:xfrm>
            <a:off x="8364324" y="1118904"/>
            <a:ext cx="1089275" cy="11058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7" name="TextBox 16"/>
          <p:cNvSpPr txBox="1"/>
          <p:nvPr/>
        </p:nvSpPr>
        <p:spPr>
          <a:xfrm>
            <a:off x="6647419" y="4780961"/>
            <a:ext cx="2496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Hanson </a:t>
            </a:r>
            <a:r>
              <a:rPr kumimoji="0" lang="en-AU" sz="1800" b="0" i="1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et al. </a:t>
            </a:r>
            <a:r>
              <a:rPr kumimoji="0" lang="en-AU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2017 PNAS</a:t>
            </a:r>
            <a:endParaRPr kumimoji="0" lang="en-A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31807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" descr="C:\Users\jhanson\Downloads\figs90\figs90\gs-unnamed-chunk-5-1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7" t="65732" r="326" b="-1450"/>
          <a:stretch/>
        </p:blipFill>
        <p:spPr bwMode="auto">
          <a:xfrm>
            <a:off x="1471290" y="1515938"/>
            <a:ext cx="6792178" cy="3453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C:\Users\jhanson\Downloads\figs90\figs90\gs-unnamed-chunk-5-1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25" b="96308"/>
          <a:stretch/>
        </p:blipFill>
        <p:spPr bwMode="auto">
          <a:xfrm>
            <a:off x="1316195" y="1143647"/>
            <a:ext cx="6913408" cy="372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C:\Users\jhanson\Downloads\figs90\figs90\gs-unnamed-chunk-5-1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768" r="95745" b="35532"/>
          <a:stretch/>
        </p:blipFill>
        <p:spPr bwMode="auto">
          <a:xfrm>
            <a:off x="1163440" y="1149417"/>
            <a:ext cx="220832" cy="2761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69273" y="27710"/>
            <a:ext cx="9019309" cy="8174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3200" b="1" dirty="0" smtClean="0"/>
              <a:t>Can we make better decisions using surrogates?</a:t>
            </a:r>
            <a:endParaRPr lang="en-AU" sz="3200" b="1" dirty="0"/>
          </a:p>
        </p:txBody>
      </p:sp>
      <p:sp>
        <p:nvSpPr>
          <p:cNvPr id="3" name="Rectangle 2"/>
          <p:cNvSpPr/>
          <p:nvPr/>
        </p:nvSpPr>
        <p:spPr>
          <a:xfrm>
            <a:off x="4851400" y="845128"/>
            <a:ext cx="3759200" cy="412480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/>
          <p:cNvSpPr/>
          <p:nvPr/>
        </p:nvSpPr>
        <p:spPr>
          <a:xfrm>
            <a:off x="4529667" y="4157133"/>
            <a:ext cx="821266" cy="50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" name="TextBox 7"/>
          <p:cNvSpPr txBox="1"/>
          <p:nvPr/>
        </p:nvSpPr>
        <p:spPr>
          <a:xfrm>
            <a:off x="6647419" y="4780961"/>
            <a:ext cx="2496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Hanson </a:t>
            </a:r>
            <a:r>
              <a:rPr kumimoji="0" lang="en-AU" sz="1800" b="0" i="1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et al. </a:t>
            </a:r>
            <a:r>
              <a:rPr kumimoji="0" lang="en-AU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2017 PNAS</a:t>
            </a:r>
            <a:endParaRPr kumimoji="0" lang="en-A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39123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" descr="C:\Users\jhanson\Downloads\figs90\figs90\gs-unnamed-chunk-5-1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7" t="65732" r="326" b="-1450"/>
          <a:stretch/>
        </p:blipFill>
        <p:spPr bwMode="auto">
          <a:xfrm>
            <a:off x="1471290" y="1515938"/>
            <a:ext cx="6792178" cy="3453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C:\Users\jhanson\Downloads\figs90\figs90\gs-unnamed-chunk-5-1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25" b="96308"/>
          <a:stretch/>
        </p:blipFill>
        <p:spPr bwMode="auto">
          <a:xfrm>
            <a:off x="1316195" y="1143647"/>
            <a:ext cx="6913408" cy="372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C:\Users\jhanson\Downloads\figs90\figs90\gs-unnamed-chunk-5-1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768" r="95745" b="35532"/>
          <a:stretch/>
        </p:blipFill>
        <p:spPr bwMode="auto">
          <a:xfrm>
            <a:off x="1163440" y="1149417"/>
            <a:ext cx="220832" cy="2761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69273" y="27710"/>
            <a:ext cx="9019309" cy="8174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3200" b="1" dirty="0" smtClean="0"/>
              <a:t>Can we make better decisions using surrogates?</a:t>
            </a:r>
            <a:endParaRPr lang="en-AU" sz="32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6647419" y="4780961"/>
            <a:ext cx="2496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Hanson </a:t>
            </a:r>
            <a:r>
              <a:rPr kumimoji="0" lang="en-AU" sz="1800" b="0" i="1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et al. </a:t>
            </a:r>
            <a:r>
              <a:rPr kumimoji="0" lang="en-AU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2017 PNAS</a:t>
            </a:r>
            <a:endParaRPr kumimoji="0" lang="en-A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60612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76634"/>
            <a:ext cx="8229600" cy="857250"/>
          </a:xfrm>
        </p:spPr>
        <p:txBody>
          <a:bodyPr/>
          <a:lstStyle/>
          <a:p>
            <a:r>
              <a:rPr lang="en-AU" dirty="0" smtClean="0"/>
              <a:t>Surrogate performance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7975" y="1154981"/>
            <a:ext cx="5624945" cy="3940601"/>
          </a:xfrm>
        </p:spPr>
        <p:txBody>
          <a:bodyPr>
            <a:noAutofit/>
          </a:bodyPr>
          <a:lstStyle/>
          <a:p>
            <a:r>
              <a:rPr lang="en-AU" sz="2800" dirty="0" smtClean="0"/>
              <a:t>Performance </a:t>
            </a:r>
            <a:r>
              <a:rPr lang="en-AU" sz="2800" dirty="0" smtClean="0"/>
              <a:t>might be different in other environments</a:t>
            </a:r>
          </a:p>
          <a:p>
            <a:endParaRPr lang="en-AU" sz="2800" dirty="0" smtClean="0"/>
          </a:p>
          <a:p>
            <a:r>
              <a:rPr lang="en-AU" sz="2800" dirty="0" smtClean="0"/>
              <a:t>Performance may depend species’ on dispersal mechanisms</a:t>
            </a:r>
          </a:p>
          <a:p>
            <a:endParaRPr lang="en-AU" sz="2800" dirty="0" smtClean="0"/>
          </a:p>
          <a:p>
            <a:r>
              <a:rPr lang="en-AU" sz="2800" dirty="0" smtClean="0"/>
              <a:t>No guarantees!</a:t>
            </a:r>
            <a:endParaRPr lang="en-AU" sz="2800" dirty="0"/>
          </a:p>
          <a:p>
            <a:endParaRPr lang="en-AU" sz="2800" dirty="0"/>
          </a:p>
        </p:txBody>
      </p:sp>
      <p:sp>
        <p:nvSpPr>
          <p:cNvPr id="4" name="AutoShape 2" descr="Image result for carex firm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pic>
        <p:nvPicPr>
          <p:cNvPr id="11270" name="Picture 6" descr="Image result for geum montanum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465"/>
          <a:stretch/>
        </p:blipFill>
        <p:spPr bwMode="auto">
          <a:xfrm>
            <a:off x="6303818" y="3366378"/>
            <a:ext cx="2840182" cy="1777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hioglossa lusitanica (Â© Paolo Mazzei)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3818" y="1234083"/>
            <a:ext cx="2840182" cy="2132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4840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5084" y="445130"/>
            <a:ext cx="8693833" cy="3852550"/>
          </a:xfrm>
        </p:spPr>
        <p:txBody>
          <a:bodyPr>
            <a:noAutofit/>
          </a:bodyPr>
          <a:lstStyle/>
          <a:p>
            <a:r>
              <a:rPr lang="en-AU" sz="6600" dirty="0" smtClean="0"/>
              <a:t>Assuming </a:t>
            </a:r>
            <a:r>
              <a:rPr lang="en-AU" sz="6600" dirty="0" smtClean="0"/>
              <a:t>environmental surrogates work</a:t>
            </a:r>
            <a:r>
              <a:rPr lang="en-AU" sz="6600" dirty="0" smtClean="0"/>
              <a:t>, </a:t>
            </a:r>
            <a:r>
              <a:rPr lang="en-AU" sz="6600" dirty="0" smtClean="0"/>
              <a:t/>
            </a:r>
            <a:br>
              <a:rPr lang="en-AU" sz="6600" dirty="0" smtClean="0"/>
            </a:br>
            <a:r>
              <a:rPr lang="en-AU" sz="6600" dirty="0" smtClean="0"/>
              <a:t>what </a:t>
            </a:r>
            <a:r>
              <a:rPr lang="en-AU" sz="6600" dirty="0" smtClean="0"/>
              <a:t>could that mean?</a:t>
            </a:r>
            <a:endParaRPr lang="en-AU" sz="6600" dirty="0"/>
          </a:p>
        </p:txBody>
      </p:sp>
    </p:spTree>
    <p:extLst>
      <p:ext uri="{BB962C8B-B14F-4D97-AF65-F5344CB8AC3E}">
        <p14:creationId xmlns:p14="http://schemas.microsoft.com/office/powerpoint/2010/main" val="3148714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 smtClean="0"/>
              <a:t>Global conservation of species niches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2940" y="1200151"/>
            <a:ext cx="7818120" cy="3718436"/>
          </a:xfrm>
        </p:spPr>
        <p:txBody>
          <a:bodyPr>
            <a:normAutofit fontScale="85000" lnSpcReduction="20000"/>
          </a:bodyPr>
          <a:lstStyle/>
          <a:p>
            <a:r>
              <a:rPr lang="en-AU" dirty="0" smtClean="0"/>
              <a:t>9,670 bird,  5,070 mammal, 5,197 amphibian species</a:t>
            </a:r>
          </a:p>
          <a:p>
            <a:endParaRPr lang="en-AU" dirty="0"/>
          </a:p>
          <a:p>
            <a:r>
              <a:rPr lang="en-AU" dirty="0"/>
              <a:t>5 × 5 km maps </a:t>
            </a:r>
            <a:r>
              <a:rPr lang="en-AU" dirty="0" smtClean="0"/>
              <a:t>delineating </a:t>
            </a:r>
            <a:r>
              <a:rPr lang="en-AU" dirty="0"/>
              <a:t>suitable </a:t>
            </a:r>
            <a:r>
              <a:rPr lang="en-AU" dirty="0" smtClean="0"/>
              <a:t>habitat</a:t>
            </a:r>
            <a:endParaRPr lang="en-AU" dirty="0"/>
          </a:p>
          <a:p>
            <a:pPr marL="0" indent="0">
              <a:buNone/>
            </a:pPr>
            <a:endParaRPr lang="en-AU" dirty="0" smtClean="0"/>
          </a:p>
          <a:p>
            <a:r>
              <a:rPr lang="en-AU" dirty="0"/>
              <a:t>Split each species’ distribution into </a:t>
            </a:r>
            <a:r>
              <a:rPr lang="en-AU" dirty="0" smtClean="0"/>
              <a:t>10 “environmental</a:t>
            </a:r>
            <a:r>
              <a:rPr lang="en-AU" dirty="0"/>
              <a:t>” </a:t>
            </a:r>
            <a:r>
              <a:rPr lang="en-AU" dirty="0" smtClean="0"/>
              <a:t>partitions</a:t>
            </a:r>
          </a:p>
          <a:p>
            <a:endParaRPr lang="en-AU" dirty="0" smtClean="0"/>
          </a:p>
          <a:p>
            <a:r>
              <a:rPr lang="en-AU" dirty="0"/>
              <a:t>Habitat targets set following standard approaches</a:t>
            </a:r>
          </a:p>
          <a:p>
            <a:endParaRPr lang="en-AU" dirty="0"/>
          </a:p>
          <a:p>
            <a:endParaRPr lang="en-AU" dirty="0" smtClean="0"/>
          </a:p>
          <a:p>
            <a:endParaRPr lang="en-AU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5181599" y="1261111"/>
            <a:ext cx="4918588" cy="37184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AU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6505072" y="4778165"/>
            <a:ext cx="26389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Hanson </a:t>
            </a:r>
            <a:r>
              <a:rPr lang="en-AU" i="1" dirty="0" smtClean="0"/>
              <a:t>et al.</a:t>
            </a:r>
            <a:r>
              <a:rPr lang="en-AU" dirty="0" smtClean="0"/>
              <a:t> 2020 Nature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62822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3745"/>
            <a:ext cx="8229600" cy="857250"/>
          </a:xfrm>
        </p:spPr>
        <p:txBody>
          <a:bodyPr/>
          <a:lstStyle/>
          <a:p>
            <a:r>
              <a:rPr lang="en-AU" dirty="0" smtClean="0"/>
              <a:t>Italian Agile Frog</a:t>
            </a:r>
            <a:endParaRPr lang="en-AU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37"/>
          <a:stretch/>
        </p:blipFill>
        <p:spPr>
          <a:xfrm>
            <a:off x="961847" y="900995"/>
            <a:ext cx="7017106" cy="169037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105" b="41629"/>
          <a:stretch/>
        </p:blipFill>
        <p:spPr>
          <a:xfrm>
            <a:off x="961847" y="2591365"/>
            <a:ext cx="7017106" cy="214757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505072" y="4778165"/>
            <a:ext cx="26389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Hanson </a:t>
            </a:r>
            <a:r>
              <a:rPr lang="en-AU" i="1" dirty="0" smtClean="0"/>
              <a:t>et al.</a:t>
            </a:r>
            <a:r>
              <a:rPr lang="en-AU" dirty="0" smtClean="0"/>
              <a:t> 2020 Nature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065071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7874"/>
            <a:ext cx="8229600" cy="857250"/>
          </a:xfrm>
        </p:spPr>
        <p:txBody>
          <a:bodyPr/>
          <a:lstStyle/>
          <a:p>
            <a:r>
              <a:rPr lang="en-AU" dirty="0" smtClean="0"/>
              <a:t>Prioritization for realized niches</a:t>
            </a:r>
            <a:endParaRPr lang="en-AU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9283" y="857076"/>
            <a:ext cx="4628755" cy="3877481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3446" y="4856507"/>
            <a:ext cx="4040428" cy="15430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835318" y="2839065"/>
            <a:ext cx="5191432" cy="19615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" name="TextBox 5"/>
          <p:cNvSpPr txBox="1"/>
          <p:nvPr/>
        </p:nvSpPr>
        <p:spPr>
          <a:xfrm>
            <a:off x="99060" y="837219"/>
            <a:ext cx="401022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400" dirty="0" smtClean="0"/>
              <a:t>35.9 % of the Earth’s land needed to complement existing protected areas</a:t>
            </a:r>
          </a:p>
          <a:p>
            <a:endParaRPr lang="en-AU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400" dirty="0" smtClean="0"/>
              <a:t>Biodiversity hotspots are critically important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AU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400" dirty="0" smtClean="0"/>
              <a:t>Conservation efforts needed across the planet</a:t>
            </a:r>
            <a:endParaRPr lang="en-AU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0" y="4748992"/>
            <a:ext cx="26389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Hanson </a:t>
            </a:r>
            <a:r>
              <a:rPr lang="en-AU" i="1" dirty="0" smtClean="0"/>
              <a:t>et al.</a:t>
            </a:r>
            <a:r>
              <a:rPr lang="en-AU" dirty="0" smtClean="0"/>
              <a:t> 2020 Nature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07637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5" name="Straight Connector 104"/>
          <p:cNvCxnSpPr/>
          <p:nvPr/>
        </p:nvCxnSpPr>
        <p:spPr>
          <a:xfrm>
            <a:off x="7354726" y="400380"/>
            <a:ext cx="0" cy="102725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/>
          <p:nvPr/>
        </p:nvCxnSpPr>
        <p:spPr>
          <a:xfrm>
            <a:off x="7354726" y="1424762"/>
            <a:ext cx="145566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Box 106"/>
          <p:cNvSpPr txBox="1"/>
          <p:nvPr/>
        </p:nvSpPr>
        <p:spPr>
          <a:xfrm>
            <a:off x="7365330" y="1469555"/>
            <a:ext cx="882248" cy="436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 smtClean="0"/>
              <a:t>2000</a:t>
            </a:r>
            <a:endParaRPr lang="en-AU" sz="2000" dirty="0"/>
          </a:p>
        </p:txBody>
      </p:sp>
      <p:sp>
        <p:nvSpPr>
          <p:cNvPr id="108" name="TextBox 107"/>
          <p:cNvSpPr txBox="1"/>
          <p:nvPr/>
        </p:nvSpPr>
        <p:spPr>
          <a:xfrm>
            <a:off x="8143029" y="1457030"/>
            <a:ext cx="9172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 smtClean="0"/>
              <a:t>Future</a:t>
            </a:r>
            <a:endParaRPr lang="en-AU" sz="2000" dirty="0"/>
          </a:p>
        </p:txBody>
      </p:sp>
      <p:cxnSp>
        <p:nvCxnSpPr>
          <p:cNvPr id="109" name="Straight Connector 108"/>
          <p:cNvCxnSpPr/>
          <p:nvPr/>
        </p:nvCxnSpPr>
        <p:spPr>
          <a:xfrm>
            <a:off x="7650122" y="1424762"/>
            <a:ext cx="0" cy="6548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>
            <a:off x="8732382" y="1424288"/>
            <a:ext cx="0" cy="6548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Box 110"/>
          <p:cNvSpPr txBox="1"/>
          <p:nvPr/>
        </p:nvSpPr>
        <p:spPr>
          <a:xfrm rot="16200000">
            <a:off x="6284329" y="739838"/>
            <a:ext cx="16409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 smtClean="0"/>
              <a:t>Biodiversity</a:t>
            </a:r>
            <a:endParaRPr lang="en-AU" sz="2400" dirty="0"/>
          </a:p>
        </p:txBody>
      </p:sp>
      <p:sp>
        <p:nvSpPr>
          <p:cNvPr id="113" name="Freeform 112"/>
          <p:cNvSpPr/>
          <p:nvPr/>
        </p:nvSpPr>
        <p:spPr>
          <a:xfrm>
            <a:off x="7451810" y="583081"/>
            <a:ext cx="322708" cy="384339"/>
          </a:xfrm>
          <a:custGeom>
            <a:avLst/>
            <a:gdLst>
              <a:gd name="connsiteX0" fmla="*/ 0 w 1365813"/>
              <a:gd name="connsiteY0" fmla="*/ 0 h 787079"/>
              <a:gd name="connsiteX1" fmla="*/ 370390 w 1365813"/>
              <a:gd name="connsiteY1" fmla="*/ 277793 h 787079"/>
              <a:gd name="connsiteX2" fmla="*/ 775504 w 1365813"/>
              <a:gd name="connsiteY2" fmla="*/ 544010 h 787079"/>
              <a:gd name="connsiteX3" fmla="*/ 1365813 w 1365813"/>
              <a:gd name="connsiteY3" fmla="*/ 787079 h 7870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65813" h="787079">
                <a:moveTo>
                  <a:pt x="0" y="0"/>
                </a:moveTo>
                <a:cubicBezTo>
                  <a:pt x="120569" y="93562"/>
                  <a:pt x="241139" y="187125"/>
                  <a:pt x="370390" y="277793"/>
                </a:cubicBezTo>
                <a:cubicBezTo>
                  <a:pt x="499641" y="368461"/>
                  <a:pt x="609600" y="459129"/>
                  <a:pt x="775504" y="544010"/>
                </a:cubicBezTo>
                <a:cubicBezTo>
                  <a:pt x="941408" y="628891"/>
                  <a:pt x="1153610" y="707985"/>
                  <a:pt x="1365813" y="787079"/>
                </a:cubicBezTo>
              </a:path>
            </a:pathLst>
          </a:cu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8" name="Rectangle 117"/>
          <p:cNvSpPr/>
          <p:nvPr/>
        </p:nvSpPr>
        <p:spPr>
          <a:xfrm>
            <a:off x="6926392" y="108495"/>
            <a:ext cx="2133914" cy="191203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9" name="Rectangle 118"/>
          <p:cNvSpPr/>
          <p:nvPr/>
        </p:nvSpPr>
        <p:spPr>
          <a:xfrm>
            <a:off x="4643482" y="108495"/>
            <a:ext cx="2133914" cy="191203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4" name="Rectangle 123"/>
          <p:cNvSpPr/>
          <p:nvPr/>
        </p:nvSpPr>
        <p:spPr>
          <a:xfrm>
            <a:off x="4783064" y="576577"/>
            <a:ext cx="1909644" cy="1346691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5" name="Rectangle 114"/>
          <p:cNvSpPr/>
          <p:nvPr/>
        </p:nvSpPr>
        <p:spPr>
          <a:xfrm>
            <a:off x="172764" y="570160"/>
            <a:ext cx="1909644" cy="1346691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6" name="TextBox 115"/>
          <p:cNvSpPr txBox="1"/>
          <p:nvPr/>
        </p:nvSpPr>
        <p:spPr>
          <a:xfrm>
            <a:off x="11896" y="92154"/>
            <a:ext cx="223138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200" dirty="0" smtClean="0"/>
              <a:t>Ecological surveys</a:t>
            </a:r>
            <a:endParaRPr lang="en-AU" sz="2200" dirty="0"/>
          </a:p>
        </p:txBody>
      </p:sp>
      <p:sp>
        <p:nvSpPr>
          <p:cNvPr id="117" name="Rectangle 116"/>
          <p:cNvSpPr/>
          <p:nvPr/>
        </p:nvSpPr>
        <p:spPr>
          <a:xfrm>
            <a:off x="60629" y="108495"/>
            <a:ext cx="2133914" cy="191203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60" name="Picture 159" descr="http://phylopic.org/assets/images/submissions/416ec8c6-0ed1-4c9f-b4a4-8c1ef6496e84.thumb.png"/>
          <p:cNvPicPr>
            <a:picLocks noChangeAspect="1" noChangeArrowheads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343" y="740358"/>
            <a:ext cx="324155" cy="324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1" name="Picture 160" descr="http://phylopic.org/assets/images/submissions/c07ce7b7-5fb5-484f-83a0-567bb0795e18.thumb.png"/>
          <p:cNvPicPr>
            <a:picLocks noChangeAspect="1" noChangeArrowheads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9482" y="705955"/>
            <a:ext cx="316898" cy="316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2" name="Picture 161" descr="http://phylopic.org/assets/images/submissions/b9d5547b-773c-46c8-841a-0846ff7f09ab.thumb.png"/>
          <p:cNvPicPr>
            <a:picLocks noChangeAspect="1" noChangeArrowheads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118" y="1336197"/>
            <a:ext cx="428599" cy="428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" name="Picture 162" descr="http://phylopic.org/assets/images/submissions/416ec8c6-0ed1-4c9f-b4a4-8c1ef6496e84.thumb.png"/>
          <p:cNvPicPr>
            <a:picLocks noChangeAspect="1" noChangeArrowheads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2378" y="680357"/>
            <a:ext cx="324155" cy="324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4" name="Picture 163" descr="http://phylopic.org/assets/images/submissions/416ec8c6-0ed1-4c9f-b4a4-8c1ef6496e84.thumb.png"/>
          <p:cNvPicPr>
            <a:picLocks noChangeAspect="1" noChangeArrowheads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920" y="1141328"/>
            <a:ext cx="324155" cy="324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5" name="Picture 164" descr="http://phylopic.org/assets/images/submissions/b9d5547b-773c-46c8-841a-0846ff7f09ab.thumb.png"/>
          <p:cNvPicPr>
            <a:picLocks noChangeAspect="1" noChangeArrowheads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271" y="1339777"/>
            <a:ext cx="428599" cy="428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6" name="Picture 165" descr="http://phylopic.org/assets/images/submissions/b9d5547b-773c-46c8-841a-0846ff7f09ab.thumb.png"/>
          <p:cNvPicPr>
            <a:picLocks noChangeAspect="1" noChangeArrowheads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724" y="550186"/>
            <a:ext cx="428599" cy="428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0" name="Rectangle 119"/>
          <p:cNvSpPr/>
          <p:nvPr/>
        </p:nvSpPr>
        <p:spPr>
          <a:xfrm>
            <a:off x="2360571" y="108495"/>
            <a:ext cx="2133914" cy="191203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1" name="TextBox 120"/>
          <p:cNvSpPr txBox="1"/>
          <p:nvPr/>
        </p:nvSpPr>
        <p:spPr>
          <a:xfrm>
            <a:off x="2315079" y="107022"/>
            <a:ext cx="221759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200" dirty="0" smtClean="0"/>
              <a:t>Distribution maps</a:t>
            </a:r>
            <a:endParaRPr lang="en-AU" sz="2200" dirty="0"/>
          </a:p>
        </p:txBody>
      </p:sp>
      <p:sp>
        <p:nvSpPr>
          <p:cNvPr id="123" name="Rectangle 122"/>
          <p:cNvSpPr/>
          <p:nvPr/>
        </p:nvSpPr>
        <p:spPr>
          <a:xfrm>
            <a:off x="2460787" y="576577"/>
            <a:ext cx="1909644" cy="1346691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67" name="Oval 166"/>
          <p:cNvSpPr/>
          <p:nvPr/>
        </p:nvSpPr>
        <p:spPr>
          <a:xfrm>
            <a:off x="2522903" y="720420"/>
            <a:ext cx="908385" cy="703865"/>
          </a:xfrm>
          <a:prstGeom prst="ellipse">
            <a:avLst/>
          </a:prstGeom>
          <a:solidFill>
            <a:srgbClr val="22809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68" name="Oval 167"/>
          <p:cNvSpPr/>
          <p:nvPr/>
        </p:nvSpPr>
        <p:spPr>
          <a:xfrm>
            <a:off x="3774171" y="678864"/>
            <a:ext cx="501192" cy="552122"/>
          </a:xfrm>
          <a:prstGeom prst="ellipse">
            <a:avLst/>
          </a:prstGeom>
          <a:solidFill>
            <a:srgbClr val="6F8E3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69" name="Flowchart: Manual Operation 242"/>
          <p:cNvSpPr/>
          <p:nvPr/>
        </p:nvSpPr>
        <p:spPr>
          <a:xfrm rot="10800000">
            <a:off x="2600904" y="720418"/>
            <a:ext cx="1095262" cy="1111467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4066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401"/>
              <a:gd name="connsiteX1" fmla="*/ 10000 w 10000"/>
              <a:gd name="connsiteY1" fmla="*/ 0 h 10401"/>
              <a:gd name="connsiteX2" fmla="*/ 5771 w 10000"/>
              <a:gd name="connsiteY2" fmla="*/ 10401 h 10401"/>
              <a:gd name="connsiteX3" fmla="*/ 4066 w 10000"/>
              <a:gd name="connsiteY3" fmla="*/ 10000 h 10401"/>
              <a:gd name="connsiteX4" fmla="*/ 0 w 10000"/>
              <a:gd name="connsiteY4" fmla="*/ 0 h 10401"/>
              <a:gd name="connsiteX0" fmla="*/ 0 w 10000"/>
              <a:gd name="connsiteY0" fmla="*/ 0 h 10401"/>
              <a:gd name="connsiteX1" fmla="*/ 10000 w 10000"/>
              <a:gd name="connsiteY1" fmla="*/ 0 h 10401"/>
              <a:gd name="connsiteX2" fmla="*/ 5771 w 10000"/>
              <a:gd name="connsiteY2" fmla="*/ 10401 h 10401"/>
              <a:gd name="connsiteX3" fmla="*/ 4066 w 10000"/>
              <a:gd name="connsiteY3" fmla="*/ 10000 h 10401"/>
              <a:gd name="connsiteX4" fmla="*/ 0 w 10000"/>
              <a:gd name="connsiteY4" fmla="*/ 0 h 10401"/>
              <a:gd name="connsiteX0" fmla="*/ 0 w 10000"/>
              <a:gd name="connsiteY0" fmla="*/ 0 h 10561"/>
              <a:gd name="connsiteX1" fmla="*/ 10000 w 10000"/>
              <a:gd name="connsiteY1" fmla="*/ 0 h 10561"/>
              <a:gd name="connsiteX2" fmla="*/ 5771 w 10000"/>
              <a:gd name="connsiteY2" fmla="*/ 10401 h 10561"/>
              <a:gd name="connsiteX3" fmla="*/ 4066 w 10000"/>
              <a:gd name="connsiteY3" fmla="*/ 10561 h 10561"/>
              <a:gd name="connsiteX4" fmla="*/ 0 w 10000"/>
              <a:gd name="connsiteY4" fmla="*/ 0 h 10561"/>
              <a:gd name="connsiteX0" fmla="*/ 0 w 10000"/>
              <a:gd name="connsiteY0" fmla="*/ 0 h 10561"/>
              <a:gd name="connsiteX1" fmla="*/ 10000 w 10000"/>
              <a:gd name="connsiteY1" fmla="*/ 0 h 10561"/>
              <a:gd name="connsiteX2" fmla="*/ 5771 w 10000"/>
              <a:gd name="connsiteY2" fmla="*/ 10401 h 10561"/>
              <a:gd name="connsiteX3" fmla="*/ 4066 w 10000"/>
              <a:gd name="connsiteY3" fmla="*/ 10561 h 10561"/>
              <a:gd name="connsiteX4" fmla="*/ 0 w 10000"/>
              <a:gd name="connsiteY4" fmla="*/ 0 h 10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561">
                <a:moveTo>
                  <a:pt x="0" y="0"/>
                </a:moveTo>
                <a:lnTo>
                  <a:pt x="10000" y="0"/>
                </a:lnTo>
                <a:cubicBezTo>
                  <a:pt x="8590" y="3467"/>
                  <a:pt x="6121" y="1726"/>
                  <a:pt x="5771" y="10401"/>
                </a:cubicBezTo>
                <a:lnTo>
                  <a:pt x="4066" y="10561"/>
                </a:lnTo>
                <a:cubicBezTo>
                  <a:pt x="3989" y="1593"/>
                  <a:pt x="1355" y="3520"/>
                  <a:pt x="0" y="0"/>
                </a:cubicBezTo>
                <a:close/>
              </a:path>
            </a:pathLst>
          </a:custGeom>
          <a:solidFill>
            <a:srgbClr val="C36518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47" name="TextBox 246"/>
          <p:cNvSpPr txBox="1"/>
          <p:nvPr/>
        </p:nvSpPr>
        <p:spPr>
          <a:xfrm>
            <a:off x="4152258" y="3700255"/>
            <a:ext cx="19262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 smtClean="0"/>
              <a:t>Objectives</a:t>
            </a:r>
            <a:endParaRPr lang="en-AU" sz="3200" dirty="0"/>
          </a:p>
        </p:txBody>
      </p:sp>
      <p:sp>
        <p:nvSpPr>
          <p:cNvPr id="248" name="TextBox 247"/>
          <p:cNvSpPr txBox="1"/>
          <p:nvPr/>
        </p:nvSpPr>
        <p:spPr>
          <a:xfrm>
            <a:off x="6118489" y="3700255"/>
            <a:ext cx="20674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 smtClean="0"/>
              <a:t>Constraints</a:t>
            </a:r>
            <a:endParaRPr lang="en-AU" sz="3200" dirty="0"/>
          </a:p>
        </p:txBody>
      </p:sp>
      <p:cxnSp>
        <p:nvCxnSpPr>
          <p:cNvPr id="249" name="Straight Arrow Connector 248"/>
          <p:cNvCxnSpPr>
            <a:stCxn id="261" idx="3"/>
            <a:endCxn id="265" idx="1"/>
          </p:cNvCxnSpPr>
          <p:nvPr/>
        </p:nvCxnSpPr>
        <p:spPr>
          <a:xfrm>
            <a:off x="1608263" y="2697257"/>
            <a:ext cx="77155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Arrow Connector 249"/>
          <p:cNvCxnSpPr>
            <a:stCxn id="265" idx="3"/>
            <a:endCxn id="258" idx="1"/>
          </p:cNvCxnSpPr>
          <p:nvPr/>
        </p:nvCxnSpPr>
        <p:spPr>
          <a:xfrm>
            <a:off x="4545406" y="2697257"/>
            <a:ext cx="80286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Straight Arrow Connector 250"/>
          <p:cNvCxnSpPr>
            <a:stCxn id="258" idx="3"/>
            <a:endCxn id="255" idx="1"/>
          </p:cNvCxnSpPr>
          <p:nvPr/>
        </p:nvCxnSpPr>
        <p:spPr>
          <a:xfrm>
            <a:off x="6252686" y="2697257"/>
            <a:ext cx="87827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5" name="TextBox 254"/>
          <p:cNvSpPr txBox="1"/>
          <p:nvPr/>
        </p:nvSpPr>
        <p:spPr>
          <a:xfrm>
            <a:off x="7130965" y="2404869"/>
            <a:ext cx="17247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 smtClean="0"/>
              <a:t>Outcome</a:t>
            </a:r>
            <a:endParaRPr lang="en-AU" sz="3200" dirty="0"/>
          </a:p>
        </p:txBody>
      </p:sp>
      <p:sp>
        <p:nvSpPr>
          <p:cNvPr id="258" name="TextBox 257"/>
          <p:cNvSpPr txBox="1"/>
          <p:nvPr/>
        </p:nvSpPr>
        <p:spPr>
          <a:xfrm>
            <a:off x="5348271" y="2404869"/>
            <a:ext cx="9044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 smtClean="0"/>
              <a:t>Plan</a:t>
            </a:r>
            <a:endParaRPr lang="en-AU" sz="3200" dirty="0"/>
          </a:p>
        </p:txBody>
      </p:sp>
      <p:sp>
        <p:nvSpPr>
          <p:cNvPr id="261" name="TextBox 260"/>
          <p:cNvSpPr txBox="1"/>
          <p:nvPr/>
        </p:nvSpPr>
        <p:spPr>
          <a:xfrm>
            <a:off x="646910" y="2404869"/>
            <a:ext cx="9613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 smtClean="0"/>
              <a:t>Data</a:t>
            </a:r>
            <a:endParaRPr lang="en-AU" sz="3200" dirty="0"/>
          </a:p>
        </p:txBody>
      </p:sp>
      <p:sp>
        <p:nvSpPr>
          <p:cNvPr id="265" name="TextBox 264"/>
          <p:cNvSpPr txBox="1"/>
          <p:nvPr/>
        </p:nvSpPr>
        <p:spPr>
          <a:xfrm>
            <a:off x="2379813" y="2404869"/>
            <a:ext cx="21655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 smtClean="0"/>
              <a:t>Information</a:t>
            </a:r>
            <a:endParaRPr lang="en-AU" sz="3200" dirty="0"/>
          </a:p>
        </p:txBody>
      </p:sp>
      <p:cxnSp>
        <p:nvCxnSpPr>
          <p:cNvPr id="271" name="Elbow Connector 270"/>
          <p:cNvCxnSpPr/>
          <p:nvPr/>
        </p:nvCxnSpPr>
        <p:spPr>
          <a:xfrm rot="5400000" flipH="1" flipV="1">
            <a:off x="4650602" y="3160570"/>
            <a:ext cx="710610" cy="368760"/>
          </a:xfrm>
          <a:prstGeom prst="bentConnector3">
            <a:avLst>
              <a:gd name="adj1" fmla="val 63031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Elbow Connector 271"/>
          <p:cNvCxnSpPr/>
          <p:nvPr/>
        </p:nvCxnSpPr>
        <p:spPr>
          <a:xfrm rot="16200000" flipV="1">
            <a:off x="6226485" y="3056292"/>
            <a:ext cx="766556" cy="633259"/>
          </a:xfrm>
          <a:prstGeom prst="bentConnector3">
            <a:avLst>
              <a:gd name="adj1" fmla="val 7265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Freeform 84"/>
          <p:cNvSpPr/>
          <p:nvPr/>
        </p:nvSpPr>
        <p:spPr>
          <a:xfrm>
            <a:off x="7756047" y="853033"/>
            <a:ext cx="1000022" cy="118098"/>
          </a:xfrm>
          <a:custGeom>
            <a:avLst/>
            <a:gdLst>
              <a:gd name="connsiteX0" fmla="*/ 0 w 3692324"/>
              <a:gd name="connsiteY0" fmla="*/ 1064871 h 1064871"/>
              <a:gd name="connsiteX1" fmla="*/ 1620456 w 3692324"/>
              <a:gd name="connsiteY1" fmla="*/ 729205 h 1064871"/>
              <a:gd name="connsiteX2" fmla="*/ 2384385 w 3692324"/>
              <a:gd name="connsiteY2" fmla="*/ 300942 h 1064871"/>
              <a:gd name="connsiteX3" fmla="*/ 3692324 w 3692324"/>
              <a:gd name="connsiteY3" fmla="*/ 0 h 1064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92324" h="1064871">
                <a:moveTo>
                  <a:pt x="0" y="1064871"/>
                </a:moveTo>
                <a:cubicBezTo>
                  <a:pt x="611529" y="960698"/>
                  <a:pt x="1223059" y="856526"/>
                  <a:pt x="1620456" y="729205"/>
                </a:cubicBezTo>
                <a:cubicBezTo>
                  <a:pt x="2017853" y="601884"/>
                  <a:pt x="2039074" y="422476"/>
                  <a:pt x="2384385" y="300942"/>
                </a:cubicBezTo>
                <a:cubicBezTo>
                  <a:pt x="2729696" y="179408"/>
                  <a:pt x="3211010" y="89704"/>
                  <a:pt x="3692324" y="0"/>
                </a:cubicBezTo>
              </a:path>
            </a:pathLst>
          </a:custGeom>
          <a:noFill/>
          <a:ln w="57150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14" name="Straight Connector 113"/>
          <p:cNvCxnSpPr/>
          <p:nvPr/>
        </p:nvCxnSpPr>
        <p:spPr>
          <a:xfrm>
            <a:off x="7773008" y="517057"/>
            <a:ext cx="0" cy="907229"/>
          </a:xfrm>
          <a:prstGeom prst="line">
            <a:avLst/>
          </a:prstGeom>
          <a:ln w="571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6" name="Group 85"/>
          <p:cNvGrpSpPr/>
          <p:nvPr/>
        </p:nvGrpSpPr>
        <p:grpSpPr>
          <a:xfrm>
            <a:off x="4907905" y="667958"/>
            <a:ext cx="1659962" cy="1163929"/>
            <a:chOff x="4907905" y="667958"/>
            <a:chExt cx="1659962" cy="1163929"/>
          </a:xfrm>
        </p:grpSpPr>
        <p:sp>
          <p:nvSpPr>
            <p:cNvPr id="87" name="Rectangle 86"/>
            <p:cNvSpPr/>
            <p:nvPr/>
          </p:nvSpPr>
          <p:spPr>
            <a:xfrm>
              <a:off x="4907906" y="667958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88" name="Rectangle 87"/>
            <p:cNvSpPr/>
            <p:nvPr/>
          </p:nvSpPr>
          <p:spPr>
            <a:xfrm>
              <a:off x="5395744" y="667958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89" name="Rectangle 88"/>
            <p:cNvSpPr/>
            <p:nvPr/>
          </p:nvSpPr>
          <p:spPr>
            <a:xfrm>
              <a:off x="6127501" y="667958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90" name="Rectangle 89"/>
            <p:cNvSpPr/>
            <p:nvPr/>
          </p:nvSpPr>
          <p:spPr>
            <a:xfrm>
              <a:off x="5883582" y="667958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91" name="Rectangle 90"/>
            <p:cNvSpPr/>
            <p:nvPr/>
          </p:nvSpPr>
          <p:spPr>
            <a:xfrm>
              <a:off x="5639663" y="667958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rgbClr val="00B050"/>
                </a:solidFill>
              </a:endParaRPr>
            </a:p>
          </p:txBody>
        </p:sp>
        <p:sp>
          <p:nvSpPr>
            <p:cNvPr id="92" name="Rectangle 91"/>
            <p:cNvSpPr/>
            <p:nvPr/>
          </p:nvSpPr>
          <p:spPr>
            <a:xfrm>
              <a:off x="5151825" y="667958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rgbClr val="00B050"/>
                </a:solidFill>
              </a:endParaRPr>
            </a:p>
          </p:txBody>
        </p:sp>
        <p:sp>
          <p:nvSpPr>
            <p:cNvPr id="93" name="Rectangle 92"/>
            <p:cNvSpPr/>
            <p:nvPr/>
          </p:nvSpPr>
          <p:spPr>
            <a:xfrm>
              <a:off x="6371421" y="667958"/>
              <a:ext cx="196446" cy="19644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94" name="Rectangle 93"/>
            <p:cNvSpPr/>
            <p:nvPr/>
          </p:nvSpPr>
          <p:spPr>
            <a:xfrm>
              <a:off x="4907906" y="909829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95" name="Rectangle 94"/>
            <p:cNvSpPr/>
            <p:nvPr/>
          </p:nvSpPr>
          <p:spPr>
            <a:xfrm>
              <a:off x="5395744" y="909829"/>
              <a:ext cx="196446" cy="19644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96" name="Rectangle 95"/>
            <p:cNvSpPr/>
            <p:nvPr/>
          </p:nvSpPr>
          <p:spPr>
            <a:xfrm>
              <a:off x="6127501" y="909829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97" name="Rectangle 96"/>
            <p:cNvSpPr/>
            <p:nvPr/>
          </p:nvSpPr>
          <p:spPr>
            <a:xfrm>
              <a:off x="5883582" y="909829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98" name="Rectangle 97"/>
            <p:cNvSpPr/>
            <p:nvPr/>
          </p:nvSpPr>
          <p:spPr>
            <a:xfrm>
              <a:off x="5639663" y="909829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99" name="Rectangle 98"/>
            <p:cNvSpPr/>
            <p:nvPr/>
          </p:nvSpPr>
          <p:spPr>
            <a:xfrm>
              <a:off x="5151825" y="909829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rgbClr val="00B050"/>
                </a:solidFill>
              </a:endParaRPr>
            </a:p>
          </p:txBody>
        </p:sp>
        <p:sp>
          <p:nvSpPr>
            <p:cNvPr id="100" name="Rectangle 99"/>
            <p:cNvSpPr/>
            <p:nvPr/>
          </p:nvSpPr>
          <p:spPr>
            <a:xfrm>
              <a:off x="6371421" y="909829"/>
              <a:ext cx="196446" cy="19644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01" name="Rectangle 100"/>
            <p:cNvSpPr/>
            <p:nvPr/>
          </p:nvSpPr>
          <p:spPr>
            <a:xfrm>
              <a:off x="4907906" y="1151700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02" name="Rectangle 101"/>
            <p:cNvSpPr/>
            <p:nvPr/>
          </p:nvSpPr>
          <p:spPr>
            <a:xfrm>
              <a:off x="5395744" y="1151700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03" name="Rectangle 102"/>
            <p:cNvSpPr/>
            <p:nvPr/>
          </p:nvSpPr>
          <p:spPr>
            <a:xfrm>
              <a:off x="6127501" y="1151700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04" name="Rectangle 103"/>
            <p:cNvSpPr/>
            <p:nvPr/>
          </p:nvSpPr>
          <p:spPr>
            <a:xfrm>
              <a:off x="5883582" y="1151700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70" name="Rectangle 169"/>
            <p:cNvSpPr/>
            <p:nvPr/>
          </p:nvSpPr>
          <p:spPr>
            <a:xfrm>
              <a:off x="5639663" y="1151700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71" name="Rectangle 170"/>
            <p:cNvSpPr/>
            <p:nvPr/>
          </p:nvSpPr>
          <p:spPr>
            <a:xfrm>
              <a:off x="5151825" y="1151700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72" name="Rectangle 171"/>
            <p:cNvSpPr/>
            <p:nvPr/>
          </p:nvSpPr>
          <p:spPr>
            <a:xfrm>
              <a:off x="6371421" y="1151700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rgbClr val="00B050"/>
                </a:solidFill>
              </a:endParaRPr>
            </a:p>
          </p:txBody>
        </p:sp>
        <p:sp>
          <p:nvSpPr>
            <p:cNvPr id="173" name="Rectangle 172"/>
            <p:cNvSpPr/>
            <p:nvPr/>
          </p:nvSpPr>
          <p:spPr>
            <a:xfrm>
              <a:off x="4907905" y="163544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u="sng"/>
            </a:p>
          </p:txBody>
        </p:sp>
        <p:sp>
          <p:nvSpPr>
            <p:cNvPr id="174" name="Rectangle 173"/>
            <p:cNvSpPr/>
            <p:nvPr/>
          </p:nvSpPr>
          <p:spPr>
            <a:xfrm>
              <a:off x="5395744" y="1635441"/>
              <a:ext cx="196446" cy="19644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u="sng"/>
            </a:p>
          </p:txBody>
        </p:sp>
        <p:sp>
          <p:nvSpPr>
            <p:cNvPr id="175" name="Rectangle 174"/>
            <p:cNvSpPr/>
            <p:nvPr/>
          </p:nvSpPr>
          <p:spPr>
            <a:xfrm>
              <a:off x="6127501" y="163544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u="sng">
                <a:solidFill>
                  <a:srgbClr val="00B050"/>
                </a:solidFill>
              </a:endParaRPr>
            </a:p>
          </p:txBody>
        </p:sp>
        <p:sp>
          <p:nvSpPr>
            <p:cNvPr id="176" name="Rectangle 175"/>
            <p:cNvSpPr/>
            <p:nvPr/>
          </p:nvSpPr>
          <p:spPr>
            <a:xfrm>
              <a:off x="5883582" y="163544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u="sng"/>
            </a:p>
          </p:txBody>
        </p:sp>
        <p:sp>
          <p:nvSpPr>
            <p:cNvPr id="177" name="Rectangle 176"/>
            <p:cNvSpPr/>
            <p:nvPr/>
          </p:nvSpPr>
          <p:spPr>
            <a:xfrm>
              <a:off x="5639663" y="163544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u="sng"/>
            </a:p>
          </p:txBody>
        </p:sp>
        <p:sp>
          <p:nvSpPr>
            <p:cNvPr id="178" name="Rectangle 177"/>
            <p:cNvSpPr/>
            <p:nvPr/>
          </p:nvSpPr>
          <p:spPr>
            <a:xfrm>
              <a:off x="5151825" y="1635441"/>
              <a:ext cx="196446" cy="19644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u="sng"/>
            </a:p>
          </p:txBody>
        </p:sp>
        <p:sp>
          <p:nvSpPr>
            <p:cNvPr id="179" name="Rectangle 178"/>
            <p:cNvSpPr/>
            <p:nvPr/>
          </p:nvSpPr>
          <p:spPr>
            <a:xfrm>
              <a:off x="6371421" y="163544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u="sng">
                <a:solidFill>
                  <a:srgbClr val="00B050"/>
                </a:solidFill>
              </a:endParaRPr>
            </a:p>
          </p:txBody>
        </p:sp>
        <p:sp>
          <p:nvSpPr>
            <p:cNvPr id="180" name="Rectangle 179"/>
            <p:cNvSpPr/>
            <p:nvPr/>
          </p:nvSpPr>
          <p:spPr>
            <a:xfrm>
              <a:off x="4907905" y="139357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81" name="Rectangle 180"/>
            <p:cNvSpPr/>
            <p:nvPr/>
          </p:nvSpPr>
          <p:spPr>
            <a:xfrm>
              <a:off x="6127501" y="139357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rgbClr val="00B050"/>
                </a:solidFill>
              </a:endParaRPr>
            </a:p>
          </p:txBody>
        </p:sp>
        <p:sp>
          <p:nvSpPr>
            <p:cNvPr id="182" name="Rectangle 181"/>
            <p:cNvSpPr/>
            <p:nvPr/>
          </p:nvSpPr>
          <p:spPr>
            <a:xfrm>
              <a:off x="5883582" y="139357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83" name="Rectangle 182"/>
            <p:cNvSpPr/>
            <p:nvPr/>
          </p:nvSpPr>
          <p:spPr>
            <a:xfrm>
              <a:off x="5639663" y="139357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84" name="Rectangle 183"/>
            <p:cNvSpPr/>
            <p:nvPr/>
          </p:nvSpPr>
          <p:spPr>
            <a:xfrm>
              <a:off x="5151825" y="139357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85" name="Rectangle 184"/>
            <p:cNvSpPr/>
            <p:nvPr/>
          </p:nvSpPr>
          <p:spPr>
            <a:xfrm>
              <a:off x="6371421" y="139357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rgbClr val="00B050"/>
                </a:solidFill>
              </a:endParaRPr>
            </a:p>
          </p:txBody>
        </p:sp>
        <p:sp>
          <p:nvSpPr>
            <p:cNvPr id="186" name="Rectangle 185"/>
            <p:cNvSpPr/>
            <p:nvPr/>
          </p:nvSpPr>
          <p:spPr>
            <a:xfrm>
              <a:off x="5395744" y="139357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sp>
        <p:nvSpPr>
          <p:cNvPr id="187" name="TextBox 186"/>
          <p:cNvSpPr txBox="1"/>
          <p:nvPr/>
        </p:nvSpPr>
        <p:spPr>
          <a:xfrm>
            <a:off x="4774937" y="107022"/>
            <a:ext cx="170540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200" dirty="0" smtClean="0"/>
              <a:t>Priority areas</a:t>
            </a:r>
            <a:endParaRPr lang="en-AU" sz="2200" dirty="0"/>
          </a:p>
        </p:txBody>
      </p:sp>
    </p:spTree>
    <p:extLst>
      <p:ext uri="{BB962C8B-B14F-4D97-AF65-F5344CB8AC3E}">
        <p14:creationId xmlns:p14="http://schemas.microsoft.com/office/powerpoint/2010/main" val="2882378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7874"/>
            <a:ext cx="8229600" cy="857250"/>
          </a:xfrm>
        </p:spPr>
        <p:txBody>
          <a:bodyPr>
            <a:normAutofit/>
          </a:bodyPr>
          <a:lstStyle/>
          <a:p>
            <a:r>
              <a:rPr lang="en-AU" dirty="0" smtClean="0"/>
              <a:t>What if we ignore </a:t>
            </a:r>
            <a:r>
              <a:rPr lang="en-AU" dirty="0" smtClean="0"/>
              <a:t>species’ </a:t>
            </a:r>
            <a:r>
              <a:rPr lang="en-AU" dirty="0" smtClean="0"/>
              <a:t>niches?</a:t>
            </a:r>
            <a:endParaRPr lang="en-AU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3446" y="4856507"/>
            <a:ext cx="4040428" cy="15430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9060" y="1025395"/>
            <a:ext cx="4010223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800" dirty="0" smtClean="0"/>
              <a:t>Only 3.7% less of the Earth’s land than prioritization which considers niches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AU" sz="28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800" dirty="0" smtClean="0"/>
              <a:t>Fails to adequately represent 7,989 (40%) species</a:t>
            </a:r>
            <a:endParaRPr lang="en-AU" sz="2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980"/>
          <a:stretch/>
        </p:blipFill>
        <p:spPr>
          <a:xfrm>
            <a:off x="4189776" y="938267"/>
            <a:ext cx="4666222" cy="382846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0" y="4748992"/>
            <a:ext cx="26389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Hanson </a:t>
            </a:r>
            <a:r>
              <a:rPr lang="en-AU" i="1" dirty="0" smtClean="0"/>
              <a:t>et al.</a:t>
            </a:r>
            <a:r>
              <a:rPr lang="en-AU" dirty="0" smtClean="0"/>
              <a:t> 2020 Nature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0702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-36000" y="0"/>
            <a:ext cx="9216000" cy="1897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4800" u="sng" dirty="0" smtClean="0"/>
              <a:t>How can we get a better conservation </a:t>
            </a:r>
            <a:r>
              <a:rPr lang="en-AU" sz="4800" u="sng" dirty="0" smtClean="0"/>
              <a:t>decision?</a:t>
            </a:r>
            <a:endParaRPr lang="en-AU" sz="4800" u="sng" dirty="0"/>
          </a:p>
        </p:txBody>
      </p:sp>
      <p:grpSp>
        <p:nvGrpSpPr>
          <p:cNvPr id="2" name="Group 1"/>
          <p:cNvGrpSpPr/>
          <p:nvPr/>
        </p:nvGrpSpPr>
        <p:grpSpPr>
          <a:xfrm>
            <a:off x="2538174" y="1994543"/>
            <a:ext cx="4067652" cy="2859260"/>
            <a:chOff x="1894985" y="1874040"/>
            <a:chExt cx="4067652" cy="2859260"/>
          </a:xfrm>
        </p:grpSpPr>
        <p:sp>
          <p:nvSpPr>
            <p:cNvPr id="9" name="TextBox 8"/>
            <p:cNvSpPr txBox="1"/>
            <p:nvPr/>
          </p:nvSpPr>
          <p:spPr>
            <a:xfrm>
              <a:off x="1894985" y="1874040"/>
              <a:ext cx="406765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3600" dirty="0" smtClean="0"/>
                <a:t>(1) Better algorithms</a:t>
              </a:r>
              <a:endParaRPr lang="en-AU" sz="360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479472" y="2628648"/>
              <a:ext cx="289867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3600" dirty="0" smtClean="0"/>
                <a:t>(2) Better data</a:t>
              </a:r>
              <a:endParaRPr lang="en-AU" sz="3600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910855" y="3383256"/>
              <a:ext cx="403591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3600" dirty="0" smtClean="0"/>
                <a:t>(3) Better surrogates</a:t>
              </a:r>
              <a:endParaRPr lang="en-AU" sz="3600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059421" y="4086969"/>
              <a:ext cx="373878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3600" dirty="0" smtClean="0"/>
                <a:t>(4) </a:t>
              </a:r>
              <a:r>
                <a:rPr lang="en-AU" sz="3600" dirty="0" smtClean="0"/>
                <a:t>Other </a:t>
              </a:r>
              <a:r>
                <a:rPr lang="en-AU" sz="3600" dirty="0" smtClean="0"/>
                <a:t>stuff too!</a:t>
              </a:r>
              <a:endParaRPr lang="en-AU" sz="3600" dirty="0"/>
            </a:p>
          </p:txBody>
        </p:sp>
      </p:grpSp>
    </p:spTree>
    <p:extLst>
      <p:ext uri="{BB962C8B-B14F-4D97-AF65-F5344CB8AC3E}">
        <p14:creationId xmlns:p14="http://schemas.microsoft.com/office/powerpoint/2010/main" val="855597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5" name="Straight Connector 104"/>
          <p:cNvCxnSpPr/>
          <p:nvPr/>
        </p:nvCxnSpPr>
        <p:spPr>
          <a:xfrm>
            <a:off x="7354726" y="400380"/>
            <a:ext cx="0" cy="102725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/>
          <p:nvPr/>
        </p:nvCxnSpPr>
        <p:spPr>
          <a:xfrm>
            <a:off x="7354726" y="1424762"/>
            <a:ext cx="145566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Box 106"/>
          <p:cNvSpPr txBox="1"/>
          <p:nvPr/>
        </p:nvSpPr>
        <p:spPr>
          <a:xfrm>
            <a:off x="7365330" y="1469555"/>
            <a:ext cx="882248" cy="436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 smtClean="0"/>
              <a:t>2000</a:t>
            </a:r>
            <a:endParaRPr lang="en-AU" sz="2000" dirty="0"/>
          </a:p>
        </p:txBody>
      </p:sp>
      <p:sp>
        <p:nvSpPr>
          <p:cNvPr id="108" name="TextBox 107"/>
          <p:cNvSpPr txBox="1"/>
          <p:nvPr/>
        </p:nvSpPr>
        <p:spPr>
          <a:xfrm>
            <a:off x="8143029" y="1457030"/>
            <a:ext cx="9172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 smtClean="0"/>
              <a:t>Future</a:t>
            </a:r>
            <a:endParaRPr lang="en-AU" sz="2000" dirty="0"/>
          </a:p>
        </p:txBody>
      </p:sp>
      <p:cxnSp>
        <p:nvCxnSpPr>
          <p:cNvPr id="109" name="Straight Connector 108"/>
          <p:cNvCxnSpPr/>
          <p:nvPr/>
        </p:nvCxnSpPr>
        <p:spPr>
          <a:xfrm>
            <a:off x="7650122" y="1424762"/>
            <a:ext cx="0" cy="6548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>
            <a:off x="8732382" y="1424288"/>
            <a:ext cx="0" cy="6548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Box 110"/>
          <p:cNvSpPr txBox="1"/>
          <p:nvPr/>
        </p:nvSpPr>
        <p:spPr>
          <a:xfrm rot="16200000">
            <a:off x="6284329" y="739838"/>
            <a:ext cx="16409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 smtClean="0"/>
              <a:t>Biodiversity</a:t>
            </a:r>
            <a:endParaRPr lang="en-AU" sz="2400" dirty="0"/>
          </a:p>
        </p:txBody>
      </p:sp>
      <p:sp>
        <p:nvSpPr>
          <p:cNvPr id="113" name="Freeform 112"/>
          <p:cNvSpPr/>
          <p:nvPr/>
        </p:nvSpPr>
        <p:spPr>
          <a:xfrm>
            <a:off x="7451810" y="583081"/>
            <a:ext cx="322708" cy="384339"/>
          </a:xfrm>
          <a:custGeom>
            <a:avLst/>
            <a:gdLst>
              <a:gd name="connsiteX0" fmla="*/ 0 w 1365813"/>
              <a:gd name="connsiteY0" fmla="*/ 0 h 787079"/>
              <a:gd name="connsiteX1" fmla="*/ 370390 w 1365813"/>
              <a:gd name="connsiteY1" fmla="*/ 277793 h 787079"/>
              <a:gd name="connsiteX2" fmla="*/ 775504 w 1365813"/>
              <a:gd name="connsiteY2" fmla="*/ 544010 h 787079"/>
              <a:gd name="connsiteX3" fmla="*/ 1365813 w 1365813"/>
              <a:gd name="connsiteY3" fmla="*/ 787079 h 7870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65813" h="787079">
                <a:moveTo>
                  <a:pt x="0" y="0"/>
                </a:moveTo>
                <a:cubicBezTo>
                  <a:pt x="120569" y="93562"/>
                  <a:pt x="241139" y="187125"/>
                  <a:pt x="370390" y="277793"/>
                </a:cubicBezTo>
                <a:cubicBezTo>
                  <a:pt x="499641" y="368461"/>
                  <a:pt x="609600" y="459129"/>
                  <a:pt x="775504" y="544010"/>
                </a:cubicBezTo>
                <a:cubicBezTo>
                  <a:pt x="941408" y="628891"/>
                  <a:pt x="1153610" y="707985"/>
                  <a:pt x="1365813" y="787079"/>
                </a:cubicBezTo>
              </a:path>
            </a:pathLst>
          </a:custGeom>
          <a:noFill/>
          <a:ln w="57150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8" name="Rectangle 117"/>
          <p:cNvSpPr/>
          <p:nvPr/>
        </p:nvSpPr>
        <p:spPr>
          <a:xfrm>
            <a:off x="6926392" y="108495"/>
            <a:ext cx="2133914" cy="191203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9" name="Rectangle 118"/>
          <p:cNvSpPr/>
          <p:nvPr/>
        </p:nvSpPr>
        <p:spPr>
          <a:xfrm>
            <a:off x="4643482" y="108495"/>
            <a:ext cx="2133914" cy="191203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4" name="Rectangle 123"/>
          <p:cNvSpPr/>
          <p:nvPr/>
        </p:nvSpPr>
        <p:spPr>
          <a:xfrm>
            <a:off x="4783064" y="576577"/>
            <a:ext cx="1909644" cy="1346691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5" name="Rectangle 114"/>
          <p:cNvSpPr/>
          <p:nvPr/>
        </p:nvSpPr>
        <p:spPr>
          <a:xfrm>
            <a:off x="172764" y="570160"/>
            <a:ext cx="1909644" cy="1346691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6" name="TextBox 115"/>
          <p:cNvSpPr txBox="1"/>
          <p:nvPr/>
        </p:nvSpPr>
        <p:spPr>
          <a:xfrm>
            <a:off x="11896" y="92154"/>
            <a:ext cx="223138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200" dirty="0" smtClean="0"/>
              <a:t>Ecological surveys</a:t>
            </a:r>
            <a:endParaRPr lang="en-AU" sz="2200" dirty="0"/>
          </a:p>
        </p:txBody>
      </p:sp>
      <p:sp>
        <p:nvSpPr>
          <p:cNvPr id="117" name="Rectangle 116"/>
          <p:cNvSpPr/>
          <p:nvPr/>
        </p:nvSpPr>
        <p:spPr>
          <a:xfrm>
            <a:off x="60629" y="108495"/>
            <a:ext cx="2133914" cy="191203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60" name="Picture 159" descr="http://phylopic.org/assets/images/submissions/416ec8c6-0ed1-4c9f-b4a4-8c1ef6496e84.thumb.png"/>
          <p:cNvPicPr>
            <a:picLocks noChangeAspect="1" noChangeArrowheads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343" y="740358"/>
            <a:ext cx="324155" cy="324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1" name="Picture 160" descr="http://phylopic.org/assets/images/submissions/c07ce7b7-5fb5-484f-83a0-567bb0795e18.thumb.png"/>
          <p:cNvPicPr>
            <a:picLocks noChangeAspect="1" noChangeArrowheads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9482" y="705955"/>
            <a:ext cx="316898" cy="316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2" name="Picture 161" descr="http://phylopic.org/assets/images/submissions/b9d5547b-773c-46c8-841a-0846ff7f09ab.thumb.png"/>
          <p:cNvPicPr>
            <a:picLocks noChangeAspect="1" noChangeArrowheads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118" y="1336197"/>
            <a:ext cx="428599" cy="428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" name="Picture 162" descr="http://phylopic.org/assets/images/submissions/416ec8c6-0ed1-4c9f-b4a4-8c1ef6496e84.thumb.png"/>
          <p:cNvPicPr>
            <a:picLocks noChangeAspect="1" noChangeArrowheads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2378" y="680357"/>
            <a:ext cx="324155" cy="324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4" name="Picture 163" descr="http://phylopic.org/assets/images/submissions/416ec8c6-0ed1-4c9f-b4a4-8c1ef6496e84.thumb.png"/>
          <p:cNvPicPr>
            <a:picLocks noChangeAspect="1" noChangeArrowheads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920" y="1141328"/>
            <a:ext cx="324155" cy="324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5" name="Picture 164" descr="http://phylopic.org/assets/images/submissions/b9d5547b-773c-46c8-841a-0846ff7f09ab.thumb.png"/>
          <p:cNvPicPr>
            <a:picLocks noChangeAspect="1" noChangeArrowheads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271" y="1339777"/>
            <a:ext cx="428599" cy="428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6" name="Picture 165" descr="http://phylopic.org/assets/images/submissions/b9d5547b-773c-46c8-841a-0846ff7f09ab.thumb.png"/>
          <p:cNvPicPr>
            <a:picLocks noChangeAspect="1" noChangeArrowheads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724" y="550186"/>
            <a:ext cx="428599" cy="428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0" name="Rectangle 119"/>
          <p:cNvSpPr/>
          <p:nvPr/>
        </p:nvSpPr>
        <p:spPr>
          <a:xfrm>
            <a:off x="2360571" y="108495"/>
            <a:ext cx="2133914" cy="191203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1" name="TextBox 120"/>
          <p:cNvSpPr txBox="1"/>
          <p:nvPr/>
        </p:nvSpPr>
        <p:spPr>
          <a:xfrm>
            <a:off x="2315079" y="107022"/>
            <a:ext cx="221759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200" dirty="0" smtClean="0"/>
              <a:t>Distribution maps</a:t>
            </a:r>
            <a:endParaRPr lang="en-AU" sz="2200" dirty="0"/>
          </a:p>
        </p:txBody>
      </p:sp>
      <p:sp>
        <p:nvSpPr>
          <p:cNvPr id="123" name="Rectangle 122"/>
          <p:cNvSpPr/>
          <p:nvPr/>
        </p:nvSpPr>
        <p:spPr>
          <a:xfrm>
            <a:off x="2460787" y="576577"/>
            <a:ext cx="1909644" cy="1346691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67" name="Oval 166"/>
          <p:cNvSpPr/>
          <p:nvPr/>
        </p:nvSpPr>
        <p:spPr>
          <a:xfrm>
            <a:off x="2522903" y="720420"/>
            <a:ext cx="908385" cy="703865"/>
          </a:xfrm>
          <a:prstGeom prst="ellipse">
            <a:avLst/>
          </a:prstGeom>
          <a:solidFill>
            <a:srgbClr val="22809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68" name="Oval 167"/>
          <p:cNvSpPr/>
          <p:nvPr/>
        </p:nvSpPr>
        <p:spPr>
          <a:xfrm>
            <a:off x="3774171" y="678864"/>
            <a:ext cx="501192" cy="552122"/>
          </a:xfrm>
          <a:prstGeom prst="ellipse">
            <a:avLst/>
          </a:prstGeom>
          <a:solidFill>
            <a:srgbClr val="6F8E3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69" name="Flowchart: Manual Operation 242"/>
          <p:cNvSpPr/>
          <p:nvPr/>
        </p:nvSpPr>
        <p:spPr>
          <a:xfrm rot="10800000">
            <a:off x="2600904" y="720418"/>
            <a:ext cx="1095262" cy="1111467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4066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401"/>
              <a:gd name="connsiteX1" fmla="*/ 10000 w 10000"/>
              <a:gd name="connsiteY1" fmla="*/ 0 h 10401"/>
              <a:gd name="connsiteX2" fmla="*/ 5771 w 10000"/>
              <a:gd name="connsiteY2" fmla="*/ 10401 h 10401"/>
              <a:gd name="connsiteX3" fmla="*/ 4066 w 10000"/>
              <a:gd name="connsiteY3" fmla="*/ 10000 h 10401"/>
              <a:gd name="connsiteX4" fmla="*/ 0 w 10000"/>
              <a:gd name="connsiteY4" fmla="*/ 0 h 10401"/>
              <a:gd name="connsiteX0" fmla="*/ 0 w 10000"/>
              <a:gd name="connsiteY0" fmla="*/ 0 h 10401"/>
              <a:gd name="connsiteX1" fmla="*/ 10000 w 10000"/>
              <a:gd name="connsiteY1" fmla="*/ 0 h 10401"/>
              <a:gd name="connsiteX2" fmla="*/ 5771 w 10000"/>
              <a:gd name="connsiteY2" fmla="*/ 10401 h 10401"/>
              <a:gd name="connsiteX3" fmla="*/ 4066 w 10000"/>
              <a:gd name="connsiteY3" fmla="*/ 10000 h 10401"/>
              <a:gd name="connsiteX4" fmla="*/ 0 w 10000"/>
              <a:gd name="connsiteY4" fmla="*/ 0 h 10401"/>
              <a:gd name="connsiteX0" fmla="*/ 0 w 10000"/>
              <a:gd name="connsiteY0" fmla="*/ 0 h 10561"/>
              <a:gd name="connsiteX1" fmla="*/ 10000 w 10000"/>
              <a:gd name="connsiteY1" fmla="*/ 0 h 10561"/>
              <a:gd name="connsiteX2" fmla="*/ 5771 w 10000"/>
              <a:gd name="connsiteY2" fmla="*/ 10401 h 10561"/>
              <a:gd name="connsiteX3" fmla="*/ 4066 w 10000"/>
              <a:gd name="connsiteY3" fmla="*/ 10561 h 10561"/>
              <a:gd name="connsiteX4" fmla="*/ 0 w 10000"/>
              <a:gd name="connsiteY4" fmla="*/ 0 h 10561"/>
              <a:gd name="connsiteX0" fmla="*/ 0 w 10000"/>
              <a:gd name="connsiteY0" fmla="*/ 0 h 10561"/>
              <a:gd name="connsiteX1" fmla="*/ 10000 w 10000"/>
              <a:gd name="connsiteY1" fmla="*/ 0 h 10561"/>
              <a:gd name="connsiteX2" fmla="*/ 5771 w 10000"/>
              <a:gd name="connsiteY2" fmla="*/ 10401 h 10561"/>
              <a:gd name="connsiteX3" fmla="*/ 4066 w 10000"/>
              <a:gd name="connsiteY3" fmla="*/ 10561 h 10561"/>
              <a:gd name="connsiteX4" fmla="*/ 0 w 10000"/>
              <a:gd name="connsiteY4" fmla="*/ 0 h 10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561">
                <a:moveTo>
                  <a:pt x="0" y="0"/>
                </a:moveTo>
                <a:lnTo>
                  <a:pt x="10000" y="0"/>
                </a:lnTo>
                <a:cubicBezTo>
                  <a:pt x="8590" y="3467"/>
                  <a:pt x="6121" y="1726"/>
                  <a:pt x="5771" y="10401"/>
                </a:cubicBezTo>
                <a:lnTo>
                  <a:pt x="4066" y="10561"/>
                </a:lnTo>
                <a:cubicBezTo>
                  <a:pt x="3989" y="1593"/>
                  <a:pt x="1355" y="3520"/>
                  <a:pt x="0" y="0"/>
                </a:cubicBezTo>
                <a:close/>
              </a:path>
            </a:pathLst>
          </a:custGeom>
          <a:solidFill>
            <a:srgbClr val="C36518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47" name="TextBox 246"/>
          <p:cNvSpPr txBox="1"/>
          <p:nvPr/>
        </p:nvSpPr>
        <p:spPr>
          <a:xfrm>
            <a:off x="4152258" y="3700255"/>
            <a:ext cx="19262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 smtClean="0"/>
              <a:t>Objectives</a:t>
            </a:r>
            <a:endParaRPr lang="en-AU" sz="3200" dirty="0"/>
          </a:p>
        </p:txBody>
      </p:sp>
      <p:sp>
        <p:nvSpPr>
          <p:cNvPr id="248" name="TextBox 247"/>
          <p:cNvSpPr txBox="1"/>
          <p:nvPr/>
        </p:nvSpPr>
        <p:spPr>
          <a:xfrm>
            <a:off x="6118489" y="3700255"/>
            <a:ext cx="20674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 smtClean="0"/>
              <a:t>Constraints</a:t>
            </a:r>
            <a:endParaRPr lang="en-AU" sz="3200" dirty="0"/>
          </a:p>
        </p:txBody>
      </p:sp>
      <p:cxnSp>
        <p:nvCxnSpPr>
          <p:cNvPr id="249" name="Straight Arrow Connector 248"/>
          <p:cNvCxnSpPr>
            <a:stCxn id="261" idx="3"/>
            <a:endCxn id="265" idx="1"/>
          </p:cNvCxnSpPr>
          <p:nvPr/>
        </p:nvCxnSpPr>
        <p:spPr>
          <a:xfrm>
            <a:off x="1608263" y="2697257"/>
            <a:ext cx="77155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Arrow Connector 249"/>
          <p:cNvCxnSpPr>
            <a:stCxn id="265" idx="3"/>
            <a:endCxn id="258" idx="1"/>
          </p:cNvCxnSpPr>
          <p:nvPr/>
        </p:nvCxnSpPr>
        <p:spPr>
          <a:xfrm>
            <a:off x="4545406" y="2697257"/>
            <a:ext cx="80286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Straight Arrow Connector 250"/>
          <p:cNvCxnSpPr>
            <a:stCxn id="258" idx="3"/>
            <a:endCxn id="255" idx="1"/>
          </p:cNvCxnSpPr>
          <p:nvPr/>
        </p:nvCxnSpPr>
        <p:spPr>
          <a:xfrm>
            <a:off x="6252686" y="2697257"/>
            <a:ext cx="87827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5" name="TextBox 254"/>
          <p:cNvSpPr txBox="1"/>
          <p:nvPr/>
        </p:nvSpPr>
        <p:spPr>
          <a:xfrm>
            <a:off x="7130965" y="2404869"/>
            <a:ext cx="17247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 smtClean="0"/>
              <a:t>Outcome</a:t>
            </a:r>
            <a:endParaRPr lang="en-AU" sz="3200" dirty="0"/>
          </a:p>
        </p:txBody>
      </p:sp>
      <p:sp>
        <p:nvSpPr>
          <p:cNvPr id="258" name="TextBox 257"/>
          <p:cNvSpPr txBox="1"/>
          <p:nvPr/>
        </p:nvSpPr>
        <p:spPr>
          <a:xfrm>
            <a:off x="5348271" y="2404869"/>
            <a:ext cx="9044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 smtClean="0"/>
              <a:t>Plan</a:t>
            </a:r>
            <a:endParaRPr lang="en-AU" sz="3200" dirty="0"/>
          </a:p>
        </p:txBody>
      </p:sp>
      <p:sp>
        <p:nvSpPr>
          <p:cNvPr id="261" name="TextBox 260"/>
          <p:cNvSpPr txBox="1"/>
          <p:nvPr/>
        </p:nvSpPr>
        <p:spPr>
          <a:xfrm>
            <a:off x="646910" y="2404869"/>
            <a:ext cx="9613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 smtClean="0"/>
              <a:t>Data</a:t>
            </a:r>
            <a:endParaRPr lang="en-AU" sz="3200" dirty="0"/>
          </a:p>
        </p:txBody>
      </p:sp>
      <p:sp>
        <p:nvSpPr>
          <p:cNvPr id="265" name="TextBox 264"/>
          <p:cNvSpPr txBox="1"/>
          <p:nvPr/>
        </p:nvSpPr>
        <p:spPr>
          <a:xfrm>
            <a:off x="2379813" y="2404869"/>
            <a:ext cx="21655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 smtClean="0"/>
              <a:t>Information</a:t>
            </a:r>
            <a:endParaRPr lang="en-AU" sz="3200" dirty="0"/>
          </a:p>
        </p:txBody>
      </p:sp>
      <p:cxnSp>
        <p:nvCxnSpPr>
          <p:cNvPr id="271" name="Elbow Connector 270"/>
          <p:cNvCxnSpPr/>
          <p:nvPr/>
        </p:nvCxnSpPr>
        <p:spPr>
          <a:xfrm rot="5400000" flipH="1" flipV="1">
            <a:off x="4650602" y="3160570"/>
            <a:ext cx="710610" cy="368760"/>
          </a:xfrm>
          <a:prstGeom prst="bentConnector3">
            <a:avLst>
              <a:gd name="adj1" fmla="val 63031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Elbow Connector 271"/>
          <p:cNvCxnSpPr/>
          <p:nvPr/>
        </p:nvCxnSpPr>
        <p:spPr>
          <a:xfrm rot="16200000" flipV="1">
            <a:off x="6226485" y="3056292"/>
            <a:ext cx="766556" cy="633259"/>
          </a:xfrm>
          <a:prstGeom prst="bentConnector3">
            <a:avLst>
              <a:gd name="adj1" fmla="val 7265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Freeform 83"/>
          <p:cNvSpPr/>
          <p:nvPr/>
        </p:nvSpPr>
        <p:spPr>
          <a:xfrm flipV="1">
            <a:off x="7773008" y="967419"/>
            <a:ext cx="983061" cy="329957"/>
          </a:xfrm>
          <a:custGeom>
            <a:avLst/>
            <a:gdLst>
              <a:gd name="connsiteX0" fmla="*/ 0 w 3692324"/>
              <a:gd name="connsiteY0" fmla="*/ 1064871 h 1064871"/>
              <a:gd name="connsiteX1" fmla="*/ 1620456 w 3692324"/>
              <a:gd name="connsiteY1" fmla="*/ 729205 h 1064871"/>
              <a:gd name="connsiteX2" fmla="*/ 2384385 w 3692324"/>
              <a:gd name="connsiteY2" fmla="*/ 300942 h 1064871"/>
              <a:gd name="connsiteX3" fmla="*/ 3692324 w 3692324"/>
              <a:gd name="connsiteY3" fmla="*/ 0 h 1064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92324" h="1064871">
                <a:moveTo>
                  <a:pt x="0" y="1064871"/>
                </a:moveTo>
                <a:cubicBezTo>
                  <a:pt x="611529" y="960698"/>
                  <a:pt x="1223059" y="856526"/>
                  <a:pt x="1620456" y="729205"/>
                </a:cubicBezTo>
                <a:cubicBezTo>
                  <a:pt x="2017853" y="601884"/>
                  <a:pt x="2039074" y="422476"/>
                  <a:pt x="2384385" y="300942"/>
                </a:cubicBezTo>
                <a:cubicBezTo>
                  <a:pt x="2729696" y="179408"/>
                  <a:pt x="3211010" y="89704"/>
                  <a:pt x="3692324" y="0"/>
                </a:cubicBezTo>
              </a:path>
            </a:pathLst>
          </a:cu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5" name="Freeform 84"/>
          <p:cNvSpPr/>
          <p:nvPr/>
        </p:nvSpPr>
        <p:spPr>
          <a:xfrm>
            <a:off x="7756047" y="853033"/>
            <a:ext cx="1000022" cy="118098"/>
          </a:xfrm>
          <a:custGeom>
            <a:avLst/>
            <a:gdLst>
              <a:gd name="connsiteX0" fmla="*/ 0 w 3692324"/>
              <a:gd name="connsiteY0" fmla="*/ 1064871 h 1064871"/>
              <a:gd name="connsiteX1" fmla="*/ 1620456 w 3692324"/>
              <a:gd name="connsiteY1" fmla="*/ 729205 h 1064871"/>
              <a:gd name="connsiteX2" fmla="*/ 2384385 w 3692324"/>
              <a:gd name="connsiteY2" fmla="*/ 300942 h 1064871"/>
              <a:gd name="connsiteX3" fmla="*/ 3692324 w 3692324"/>
              <a:gd name="connsiteY3" fmla="*/ 0 h 1064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92324" h="1064871">
                <a:moveTo>
                  <a:pt x="0" y="1064871"/>
                </a:moveTo>
                <a:cubicBezTo>
                  <a:pt x="611529" y="960698"/>
                  <a:pt x="1223059" y="856526"/>
                  <a:pt x="1620456" y="729205"/>
                </a:cubicBezTo>
                <a:cubicBezTo>
                  <a:pt x="2017853" y="601884"/>
                  <a:pt x="2039074" y="422476"/>
                  <a:pt x="2384385" y="300942"/>
                </a:cubicBezTo>
                <a:cubicBezTo>
                  <a:pt x="2729696" y="179408"/>
                  <a:pt x="3211010" y="89704"/>
                  <a:pt x="3692324" y="0"/>
                </a:cubicBezTo>
              </a:path>
            </a:pathLst>
          </a:cu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14" name="Straight Connector 113"/>
          <p:cNvCxnSpPr/>
          <p:nvPr/>
        </p:nvCxnSpPr>
        <p:spPr>
          <a:xfrm>
            <a:off x="7773008" y="517057"/>
            <a:ext cx="0" cy="907229"/>
          </a:xfrm>
          <a:prstGeom prst="line">
            <a:avLst/>
          </a:prstGeom>
          <a:ln w="571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6" name="Group 85"/>
          <p:cNvGrpSpPr/>
          <p:nvPr/>
        </p:nvGrpSpPr>
        <p:grpSpPr>
          <a:xfrm>
            <a:off x="4907905" y="667958"/>
            <a:ext cx="1659962" cy="1163929"/>
            <a:chOff x="4907905" y="667958"/>
            <a:chExt cx="1659962" cy="1163929"/>
          </a:xfrm>
        </p:grpSpPr>
        <p:sp>
          <p:nvSpPr>
            <p:cNvPr id="87" name="Rectangle 86"/>
            <p:cNvSpPr/>
            <p:nvPr/>
          </p:nvSpPr>
          <p:spPr>
            <a:xfrm>
              <a:off x="4907906" y="667958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88" name="Rectangle 87"/>
            <p:cNvSpPr/>
            <p:nvPr/>
          </p:nvSpPr>
          <p:spPr>
            <a:xfrm>
              <a:off x="5395744" y="667958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89" name="Rectangle 88"/>
            <p:cNvSpPr/>
            <p:nvPr/>
          </p:nvSpPr>
          <p:spPr>
            <a:xfrm>
              <a:off x="6127501" y="667958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90" name="Rectangle 89"/>
            <p:cNvSpPr/>
            <p:nvPr/>
          </p:nvSpPr>
          <p:spPr>
            <a:xfrm>
              <a:off x="5883582" y="667958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91" name="Rectangle 90"/>
            <p:cNvSpPr/>
            <p:nvPr/>
          </p:nvSpPr>
          <p:spPr>
            <a:xfrm>
              <a:off x="5639663" y="667958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rgbClr val="00B050"/>
                </a:solidFill>
              </a:endParaRPr>
            </a:p>
          </p:txBody>
        </p:sp>
        <p:sp>
          <p:nvSpPr>
            <p:cNvPr id="92" name="Rectangle 91"/>
            <p:cNvSpPr/>
            <p:nvPr/>
          </p:nvSpPr>
          <p:spPr>
            <a:xfrm>
              <a:off x="5151825" y="667958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rgbClr val="00B050"/>
                </a:solidFill>
              </a:endParaRPr>
            </a:p>
          </p:txBody>
        </p:sp>
        <p:sp>
          <p:nvSpPr>
            <p:cNvPr id="93" name="Rectangle 92"/>
            <p:cNvSpPr/>
            <p:nvPr/>
          </p:nvSpPr>
          <p:spPr>
            <a:xfrm>
              <a:off x="6371421" y="667958"/>
              <a:ext cx="196446" cy="196446"/>
            </a:xfrm>
            <a:prstGeom prst="rect">
              <a:avLst/>
            </a:prstGeom>
            <a:solidFill>
              <a:srgbClr val="0070C0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94" name="Rectangle 93"/>
            <p:cNvSpPr/>
            <p:nvPr/>
          </p:nvSpPr>
          <p:spPr>
            <a:xfrm>
              <a:off x="4907906" y="909829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95" name="Rectangle 94"/>
            <p:cNvSpPr/>
            <p:nvPr/>
          </p:nvSpPr>
          <p:spPr>
            <a:xfrm>
              <a:off x="5395744" y="909829"/>
              <a:ext cx="196446" cy="196446"/>
            </a:xfrm>
            <a:prstGeom prst="rect">
              <a:avLst/>
            </a:prstGeom>
            <a:solidFill>
              <a:srgbClr val="0070C0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96" name="Rectangle 95"/>
            <p:cNvSpPr/>
            <p:nvPr/>
          </p:nvSpPr>
          <p:spPr>
            <a:xfrm>
              <a:off x="6127501" y="909829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97" name="Rectangle 96"/>
            <p:cNvSpPr/>
            <p:nvPr/>
          </p:nvSpPr>
          <p:spPr>
            <a:xfrm>
              <a:off x="5883582" y="909829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98" name="Rectangle 97"/>
            <p:cNvSpPr/>
            <p:nvPr/>
          </p:nvSpPr>
          <p:spPr>
            <a:xfrm>
              <a:off x="5639663" y="909829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99" name="Rectangle 98"/>
            <p:cNvSpPr/>
            <p:nvPr/>
          </p:nvSpPr>
          <p:spPr>
            <a:xfrm>
              <a:off x="5151825" y="909829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rgbClr val="00B050"/>
                </a:solidFill>
              </a:endParaRPr>
            </a:p>
          </p:txBody>
        </p:sp>
        <p:sp>
          <p:nvSpPr>
            <p:cNvPr id="100" name="Rectangle 99"/>
            <p:cNvSpPr/>
            <p:nvPr/>
          </p:nvSpPr>
          <p:spPr>
            <a:xfrm>
              <a:off x="6371421" y="909829"/>
              <a:ext cx="196446" cy="196446"/>
            </a:xfrm>
            <a:prstGeom prst="rect">
              <a:avLst/>
            </a:prstGeom>
            <a:solidFill>
              <a:srgbClr val="0070C0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01" name="Rectangle 100"/>
            <p:cNvSpPr/>
            <p:nvPr/>
          </p:nvSpPr>
          <p:spPr>
            <a:xfrm>
              <a:off x="4907906" y="1151700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02" name="Rectangle 101"/>
            <p:cNvSpPr/>
            <p:nvPr/>
          </p:nvSpPr>
          <p:spPr>
            <a:xfrm>
              <a:off x="5395744" y="1151700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03" name="Rectangle 102"/>
            <p:cNvSpPr/>
            <p:nvPr/>
          </p:nvSpPr>
          <p:spPr>
            <a:xfrm>
              <a:off x="6127501" y="1151700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04" name="Rectangle 103"/>
            <p:cNvSpPr/>
            <p:nvPr/>
          </p:nvSpPr>
          <p:spPr>
            <a:xfrm>
              <a:off x="5883582" y="1151700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70" name="Rectangle 169"/>
            <p:cNvSpPr/>
            <p:nvPr/>
          </p:nvSpPr>
          <p:spPr>
            <a:xfrm>
              <a:off x="5639663" y="1151700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71" name="Rectangle 170"/>
            <p:cNvSpPr/>
            <p:nvPr/>
          </p:nvSpPr>
          <p:spPr>
            <a:xfrm>
              <a:off x="5151825" y="1151700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72" name="Rectangle 171"/>
            <p:cNvSpPr/>
            <p:nvPr/>
          </p:nvSpPr>
          <p:spPr>
            <a:xfrm>
              <a:off x="6371421" y="1151700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rgbClr val="00B050"/>
                </a:solidFill>
              </a:endParaRPr>
            </a:p>
          </p:txBody>
        </p:sp>
        <p:sp>
          <p:nvSpPr>
            <p:cNvPr id="173" name="Rectangle 172"/>
            <p:cNvSpPr/>
            <p:nvPr/>
          </p:nvSpPr>
          <p:spPr>
            <a:xfrm>
              <a:off x="4907905" y="163544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u="sng"/>
            </a:p>
          </p:txBody>
        </p:sp>
        <p:sp>
          <p:nvSpPr>
            <p:cNvPr id="174" name="Rectangle 173"/>
            <p:cNvSpPr/>
            <p:nvPr/>
          </p:nvSpPr>
          <p:spPr>
            <a:xfrm>
              <a:off x="5395744" y="1635441"/>
              <a:ext cx="196446" cy="196446"/>
            </a:xfrm>
            <a:prstGeom prst="rect">
              <a:avLst/>
            </a:prstGeom>
            <a:solidFill>
              <a:srgbClr val="0070C0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u="sng"/>
            </a:p>
          </p:txBody>
        </p:sp>
        <p:sp>
          <p:nvSpPr>
            <p:cNvPr id="175" name="Rectangle 174"/>
            <p:cNvSpPr/>
            <p:nvPr/>
          </p:nvSpPr>
          <p:spPr>
            <a:xfrm>
              <a:off x="6127501" y="163544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u="sng">
                <a:solidFill>
                  <a:srgbClr val="00B050"/>
                </a:solidFill>
              </a:endParaRPr>
            </a:p>
          </p:txBody>
        </p:sp>
        <p:sp>
          <p:nvSpPr>
            <p:cNvPr id="176" name="Rectangle 175"/>
            <p:cNvSpPr/>
            <p:nvPr/>
          </p:nvSpPr>
          <p:spPr>
            <a:xfrm>
              <a:off x="5883582" y="163544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u="sng"/>
            </a:p>
          </p:txBody>
        </p:sp>
        <p:sp>
          <p:nvSpPr>
            <p:cNvPr id="177" name="Rectangle 176"/>
            <p:cNvSpPr/>
            <p:nvPr/>
          </p:nvSpPr>
          <p:spPr>
            <a:xfrm>
              <a:off x="5639663" y="163544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u="sng"/>
            </a:p>
          </p:txBody>
        </p:sp>
        <p:sp>
          <p:nvSpPr>
            <p:cNvPr id="178" name="Rectangle 177"/>
            <p:cNvSpPr/>
            <p:nvPr/>
          </p:nvSpPr>
          <p:spPr>
            <a:xfrm>
              <a:off x="5151825" y="1635441"/>
              <a:ext cx="196446" cy="196446"/>
            </a:xfrm>
            <a:prstGeom prst="rect">
              <a:avLst/>
            </a:prstGeom>
            <a:solidFill>
              <a:srgbClr val="0070C0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u="sng"/>
            </a:p>
          </p:txBody>
        </p:sp>
        <p:sp>
          <p:nvSpPr>
            <p:cNvPr id="179" name="Rectangle 178"/>
            <p:cNvSpPr/>
            <p:nvPr/>
          </p:nvSpPr>
          <p:spPr>
            <a:xfrm>
              <a:off x="6371421" y="163544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u="sng">
                <a:solidFill>
                  <a:srgbClr val="00B050"/>
                </a:solidFill>
              </a:endParaRPr>
            </a:p>
          </p:txBody>
        </p:sp>
        <p:sp>
          <p:nvSpPr>
            <p:cNvPr id="180" name="Rectangle 179"/>
            <p:cNvSpPr/>
            <p:nvPr/>
          </p:nvSpPr>
          <p:spPr>
            <a:xfrm>
              <a:off x="4907905" y="139357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81" name="Rectangle 180"/>
            <p:cNvSpPr/>
            <p:nvPr/>
          </p:nvSpPr>
          <p:spPr>
            <a:xfrm>
              <a:off x="6127501" y="139357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rgbClr val="00B050"/>
                </a:solidFill>
              </a:endParaRPr>
            </a:p>
          </p:txBody>
        </p:sp>
        <p:sp>
          <p:nvSpPr>
            <p:cNvPr id="182" name="Rectangle 181"/>
            <p:cNvSpPr/>
            <p:nvPr/>
          </p:nvSpPr>
          <p:spPr>
            <a:xfrm>
              <a:off x="5883582" y="139357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83" name="Rectangle 182"/>
            <p:cNvSpPr/>
            <p:nvPr/>
          </p:nvSpPr>
          <p:spPr>
            <a:xfrm>
              <a:off x="5639663" y="139357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84" name="Rectangle 183"/>
            <p:cNvSpPr/>
            <p:nvPr/>
          </p:nvSpPr>
          <p:spPr>
            <a:xfrm>
              <a:off x="5151825" y="139357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85" name="Rectangle 184"/>
            <p:cNvSpPr/>
            <p:nvPr/>
          </p:nvSpPr>
          <p:spPr>
            <a:xfrm>
              <a:off x="6371421" y="139357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rgbClr val="00B050"/>
                </a:solidFill>
              </a:endParaRPr>
            </a:p>
          </p:txBody>
        </p:sp>
        <p:sp>
          <p:nvSpPr>
            <p:cNvPr id="186" name="Rectangle 185"/>
            <p:cNvSpPr/>
            <p:nvPr/>
          </p:nvSpPr>
          <p:spPr>
            <a:xfrm>
              <a:off x="5395744" y="139357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sp>
        <p:nvSpPr>
          <p:cNvPr id="187" name="TextBox 186"/>
          <p:cNvSpPr txBox="1"/>
          <p:nvPr/>
        </p:nvSpPr>
        <p:spPr>
          <a:xfrm>
            <a:off x="4774937" y="107022"/>
            <a:ext cx="170540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200" dirty="0" smtClean="0"/>
              <a:t>Priority areas</a:t>
            </a:r>
            <a:endParaRPr lang="en-AU" sz="2200" dirty="0"/>
          </a:p>
        </p:txBody>
      </p:sp>
    </p:spTree>
    <p:extLst>
      <p:ext uri="{BB962C8B-B14F-4D97-AF65-F5344CB8AC3E}">
        <p14:creationId xmlns:p14="http://schemas.microsoft.com/office/powerpoint/2010/main" val="316737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Black And White Birds Silhouette Fresh HD Wallpaper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-36512" y="-748022"/>
            <a:ext cx="10236982" cy="6398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/>
          <p:cNvGrpSpPr/>
          <p:nvPr/>
        </p:nvGrpSpPr>
        <p:grpSpPr>
          <a:xfrm>
            <a:off x="217015" y="87474"/>
            <a:ext cx="6195461" cy="596462"/>
            <a:chOff x="217012" y="116632"/>
            <a:chExt cx="6195461" cy="795284"/>
          </a:xfrm>
        </p:grpSpPr>
        <p:pic>
          <p:nvPicPr>
            <p:cNvPr id="3" name="Picture 2" descr="C:\Users\jhanson\Downloads\1467354618_f0e0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7012" y="116632"/>
              <a:ext cx="682580" cy="7800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/>
            <p:cNvSpPr txBox="1"/>
            <p:nvPr/>
          </p:nvSpPr>
          <p:spPr>
            <a:xfrm>
              <a:off x="1075756" y="214289"/>
              <a:ext cx="5336717" cy="6976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2800" b="1" dirty="0">
                  <a:solidFill>
                    <a:schemeClr val="bg1"/>
                  </a:solidFill>
                </a:rPr>
                <a:t>j</a:t>
              </a:r>
              <a:r>
                <a:rPr lang="en-AU" sz="2800" b="1" dirty="0" smtClean="0">
                  <a:solidFill>
                    <a:schemeClr val="bg1"/>
                  </a:solidFill>
                </a:rPr>
                <a:t>effrey.hanson@uqconnect.edu.au</a:t>
              </a:r>
              <a:endParaRPr lang="en-AU" sz="28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217012" y="1527112"/>
            <a:ext cx="3947978" cy="563833"/>
            <a:chOff x="211764" y="1168251"/>
            <a:chExt cx="3947978" cy="751776"/>
          </a:xfrm>
        </p:grpSpPr>
        <p:pic>
          <p:nvPicPr>
            <p:cNvPr id="5" name="Picture 4" descr="C:\Users\jhanson\Downloads\1467354784_web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1764" y="1168251"/>
              <a:ext cx="693077" cy="6930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/>
            <p:cNvSpPr txBox="1"/>
            <p:nvPr/>
          </p:nvSpPr>
          <p:spPr>
            <a:xfrm>
              <a:off x="1075756" y="1222402"/>
              <a:ext cx="3083986" cy="6976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2800" b="1" dirty="0" smtClean="0">
                  <a:solidFill>
                    <a:schemeClr val="bg1"/>
                  </a:solidFill>
                </a:rPr>
                <a:t>jeffrey-hanson.com</a:t>
              </a:r>
              <a:endParaRPr lang="en-AU" sz="20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217012" y="805043"/>
            <a:ext cx="5000964" cy="600962"/>
            <a:chOff x="162258" y="2132856"/>
            <a:chExt cx="5000964" cy="801283"/>
          </a:xfrm>
        </p:grpSpPr>
        <p:pic>
          <p:nvPicPr>
            <p:cNvPr id="4" name="Picture 3" descr="C:\Users\jhanson\Downloads\1467354717_github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2258" y="2132856"/>
              <a:ext cx="792088" cy="7920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/>
            <p:cNvSpPr txBox="1"/>
            <p:nvPr/>
          </p:nvSpPr>
          <p:spPr>
            <a:xfrm>
              <a:off x="1075756" y="2236512"/>
              <a:ext cx="4087466" cy="6976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2800" b="1" dirty="0" smtClean="0">
                  <a:solidFill>
                    <a:schemeClr val="bg1"/>
                  </a:solidFill>
                </a:rPr>
                <a:t>github.com/</a:t>
              </a:r>
              <a:r>
                <a:rPr lang="en-AU" sz="2800" b="1" dirty="0" err="1" smtClean="0">
                  <a:solidFill>
                    <a:schemeClr val="bg1"/>
                  </a:solidFill>
                </a:rPr>
                <a:t>jeffreyhanson</a:t>
              </a:r>
              <a:endParaRPr lang="en-AU" sz="20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89641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3858021"/>
          </a:xfrm>
        </p:spPr>
        <p:txBody>
          <a:bodyPr>
            <a:noAutofit/>
          </a:bodyPr>
          <a:lstStyle/>
          <a:p>
            <a:r>
              <a:rPr lang="en-AU" sz="13800" dirty="0" smtClean="0"/>
              <a:t>Appendix</a:t>
            </a:r>
            <a:endParaRPr lang="en-AU" sz="13800" dirty="0"/>
          </a:p>
        </p:txBody>
      </p:sp>
    </p:spTree>
    <p:extLst>
      <p:ext uri="{BB962C8B-B14F-4D97-AF65-F5344CB8AC3E}">
        <p14:creationId xmlns:p14="http://schemas.microsoft.com/office/powerpoint/2010/main" val="4214252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lowchart: Process 4"/>
          <p:cNvSpPr/>
          <p:nvPr/>
        </p:nvSpPr>
        <p:spPr>
          <a:xfrm>
            <a:off x="4432953" y="795785"/>
            <a:ext cx="4608354" cy="3980219"/>
          </a:xfrm>
          <a:prstGeom prst="flowChartProces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5739" y="-20161"/>
            <a:ext cx="8767671" cy="857250"/>
          </a:xfrm>
        </p:spPr>
        <p:txBody>
          <a:bodyPr>
            <a:normAutofit/>
          </a:bodyPr>
          <a:lstStyle/>
          <a:p>
            <a:r>
              <a:rPr lang="en-AU" sz="3600" dirty="0" smtClean="0"/>
              <a:t>How good is the existing protected system?</a:t>
            </a:r>
            <a:endParaRPr lang="en-AU" sz="3600" dirty="0"/>
          </a:p>
        </p:txBody>
      </p:sp>
      <p:sp>
        <p:nvSpPr>
          <p:cNvPr id="8" name="TextBox 7"/>
          <p:cNvSpPr txBox="1"/>
          <p:nvPr/>
        </p:nvSpPr>
        <p:spPr>
          <a:xfrm>
            <a:off x="205739" y="887113"/>
            <a:ext cx="438150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400" dirty="0" smtClean="0"/>
              <a:t>18,688 (94%) species are not adequately represented in reserves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400" dirty="0" smtClean="0"/>
              <a:t>8,921 (45%)  species do not have a single partition  adequately represented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400" dirty="0" smtClean="0"/>
              <a:t>Of these 8,921 species, 2,266 species are globally imperilled</a:t>
            </a:r>
            <a:endParaRPr lang="en-AU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7620" y="907030"/>
            <a:ext cx="4439282" cy="377140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8321983" y="906114"/>
            <a:ext cx="521166" cy="40167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" name="Rectangle 9"/>
          <p:cNvSpPr/>
          <p:nvPr/>
        </p:nvSpPr>
        <p:spPr>
          <a:xfrm>
            <a:off x="8321983" y="2018072"/>
            <a:ext cx="521166" cy="40167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Rectangle 10"/>
          <p:cNvSpPr/>
          <p:nvPr/>
        </p:nvSpPr>
        <p:spPr>
          <a:xfrm>
            <a:off x="8259883" y="3147416"/>
            <a:ext cx="521166" cy="40167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TextBox 6"/>
          <p:cNvSpPr txBox="1"/>
          <p:nvPr/>
        </p:nvSpPr>
        <p:spPr>
          <a:xfrm>
            <a:off x="7203821" y="944215"/>
            <a:ext cx="16642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dirty="0" smtClean="0">
                <a:solidFill>
                  <a:schemeClr val="bg1"/>
                </a:solidFill>
              </a:rPr>
              <a:t>Amphibians</a:t>
            </a:r>
            <a:endParaRPr lang="en-AU" sz="2400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035940" y="1988075"/>
            <a:ext cx="8072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dirty="0" smtClean="0">
                <a:solidFill>
                  <a:schemeClr val="bg1"/>
                </a:solidFill>
              </a:rPr>
              <a:t>Birds</a:t>
            </a:r>
            <a:endParaRPr lang="en-AU" sz="2400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419361" y="3152465"/>
            <a:ext cx="14237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dirty="0" smtClean="0">
                <a:solidFill>
                  <a:schemeClr val="bg1"/>
                </a:solidFill>
              </a:rPr>
              <a:t>Mammals</a:t>
            </a:r>
            <a:endParaRPr lang="en-AU" sz="2400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505072" y="4778165"/>
            <a:ext cx="26389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Hanson </a:t>
            </a:r>
            <a:r>
              <a:rPr lang="en-AU" i="1" dirty="0" smtClean="0"/>
              <a:t>et al.</a:t>
            </a:r>
            <a:r>
              <a:rPr lang="en-AU" dirty="0" smtClean="0"/>
              <a:t> 2020 Nature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76956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0167" y="445130"/>
            <a:ext cx="8229600" cy="3852550"/>
          </a:xfrm>
        </p:spPr>
        <p:txBody>
          <a:bodyPr>
            <a:noAutofit/>
          </a:bodyPr>
          <a:lstStyle/>
          <a:p>
            <a:r>
              <a:rPr lang="en-AU" sz="6600" dirty="0" smtClean="0"/>
              <a:t>However, surrogates may not always work</a:t>
            </a:r>
            <a:endParaRPr lang="en-AU" sz="6600" dirty="0"/>
          </a:p>
        </p:txBody>
      </p:sp>
    </p:spTree>
    <p:extLst>
      <p:ext uri="{BB962C8B-B14F-4D97-AF65-F5344CB8AC3E}">
        <p14:creationId xmlns:p14="http://schemas.microsoft.com/office/powerpoint/2010/main" val="1926746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865" y="80618"/>
            <a:ext cx="4741605" cy="1032886"/>
          </a:xfrm>
        </p:spPr>
        <p:txBody>
          <a:bodyPr>
            <a:normAutofit fontScale="90000"/>
          </a:bodyPr>
          <a:lstStyle/>
          <a:p>
            <a:r>
              <a:rPr lang="en-AU" sz="2800" dirty="0"/>
              <a:t>Evaluating surrogates of genetic diversity for conservation </a:t>
            </a:r>
            <a:r>
              <a:rPr lang="en-AU" sz="2800" dirty="0" smtClean="0"/>
              <a:t>planning</a:t>
            </a:r>
            <a:endParaRPr lang="en-AU" sz="2800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3566" y="205979"/>
            <a:ext cx="3846709" cy="4785954"/>
          </a:xfrm>
        </p:spPr>
      </p:pic>
      <p:sp>
        <p:nvSpPr>
          <p:cNvPr id="7" name="TextBox 6"/>
          <p:cNvSpPr txBox="1"/>
          <p:nvPr/>
        </p:nvSpPr>
        <p:spPr>
          <a:xfrm>
            <a:off x="6291552" y="4774168"/>
            <a:ext cx="2852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Hanson </a:t>
            </a:r>
            <a:r>
              <a:rPr kumimoji="0" lang="en-AU" sz="1800" b="0" i="1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et al. </a:t>
            </a:r>
            <a:r>
              <a:rPr kumimoji="0" lang="en-AU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2020 Cons </a:t>
            </a:r>
            <a:r>
              <a:rPr kumimoji="0" lang="en-AU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Biol</a:t>
            </a:r>
            <a:endParaRPr kumimoji="0" lang="en-A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457199" y="1467294"/>
            <a:ext cx="4004187" cy="346665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2800" dirty="0" smtClean="0"/>
              <a:t>7 amphibian species</a:t>
            </a:r>
          </a:p>
          <a:p>
            <a:endParaRPr lang="en-AU" sz="2800" dirty="0"/>
          </a:p>
          <a:p>
            <a:r>
              <a:rPr lang="en-AU" sz="2800" dirty="0" smtClean="0"/>
              <a:t>3 reptile species</a:t>
            </a:r>
          </a:p>
          <a:p>
            <a:pPr marL="0" indent="0">
              <a:buNone/>
            </a:pPr>
            <a:endParaRPr lang="en-AU" sz="2800" dirty="0" smtClean="0"/>
          </a:p>
          <a:p>
            <a:r>
              <a:rPr lang="en-AU" sz="2800" dirty="0" smtClean="0"/>
              <a:t>Iberian Peninsula = </a:t>
            </a:r>
          </a:p>
          <a:p>
            <a:pPr marL="0" indent="0">
              <a:buNone/>
            </a:pPr>
            <a:r>
              <a:rPr lang="en-AU" sz="2800" dirty="0"/>
              <a:t> </a:t>
            </a:r>
            <a:r>
              <a:rPr lang="en-AU" sz="2800" dirty="0" smtClean="0"/>
              <a:t>    HARD MODE</a:t>
            </a:r>
          </a:p>
          <a:p>
            <a:endParaRPr lang="en-AU" sz="2800" dirty="0" smtClean="0"/>
          </a:p>
          <a:p>
            <a:r>
              <a:rPr lang="en-AU" sz="2800" dirty="0"/>
              <a:t>Microsatellite </a:t>
            </a:r>
            <a:r>
              <a:rPr lang="en-AU" sz="2800" dirty="0" smtClean="0"/>
              <a:t>markers</a:t>
            </a:r>
            <a:endParaRPr lang="en-AU" sz="2800" dirty="0"/>
          </a:p>
        </p:txBody>
      </p:sp>
    </p:spTree>
    <p:extLst>
      <p:ext uri="{BB962C8B-B14F-4D97-AF65-F5344CB8AC3E}">
        <p14:creationId xmlns:p14="http://schemas.microsoft.com/office/powerpoint/2010/main" val="1938191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67733" y="4741221"/>
            <a:ext cx="2852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Hanson </a:t>
            </a:r>
            <a:r>
              <a:rPr kumimoji="0" lang="en-AU" sz="1800" b="0" i="1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et al. </a:t>
            </a:r>
            <a:r>
              <a:rPr kumimoji="0" lang="en-AU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2020 Cons </a:t>
            </a:r>
            <a:r>
              <a:rPr kumimoji="0" lang="en-AU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Biol</a:t>
            </a:r>
            <a:endParaRPr kumimoji="0" lang="en-A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276307" y="97821"/>
            <a:ext cx="4293782" cy="455889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/>
              <a:t>Surrogates may not perform much better than random </a:t>
            </a:r>
            <a:endParaRPr lang="en-AU" dirty="0" smtClean="0"/>
          </a:p>
          <a:p>
            <a:endParaRPr lang="en-AU" dirty="0" smtClean="0"/>
          </a:p>
          <a:p>
            <a:r>
              <a:rPr lang="en-AU" dirty="0" smtClean="0"/>
              <a:t>Not really a consistent relationship between different species</a:t>
            </a:r>
          </a:p>
          <a:p>
            <a:endParaRPr lang="en-AU" dirty="0"/>
          </a:p>
          <a:p>
            <a:r>
              <a:rPr lang="en-AU" dirty="0" smtClean="0"/>
              <a:t>Very little performance improvement with low budget</a:t>
            </a:r>
            <a:endParaRPr lang="en-AU" dirty="0"/>
          </a:p>
          <a:p>
            <a:endParaRPr lang="en-AU" dirty="0" smtClean="0"/>
          </a:p>
          <a:p>
            <a:endParaRPr lang="en-AU" dirty="0" smtClean="0"/>
          </a:p>
        </p:txBody>
      </p:sp>
      <p:sp>
        <p:nvSpPr>
          <p:cNvPr id="3" name="Oval 2"/>
          <p:cNvSpPr/>
          <p:nvPr/>
        </p:nvSpPr>
        <p:spPr>
          <a:xfrm>
            <a:off x="5819553" y="2377267"/>
            <a:ext cx="1049080" cy="1039328"/>
          </a:xfrm>
          <a:prstGeom prst="ellipse">
            <a:avLst/>
          </a:prstGeom>
          <a:noFill/>
          <a:ln w="47625">
            <a:solidFill>
              <a:srgbClr val="FFFF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pSp>
        <p:nvGrpSpPr>
          <p:cNvPr id="33" name="Group 32"/>
          <p:cNvGrpSpPr/>
          <p:nvPr/>
        </p:nvGrpSpPr>
        <p:grpSpPr>
          <a:xfrm>
            <a:off x="5616110" y="4173123"/>
            <a:ext cx="3213268" cy="793439"/>
            <a:chOff x="5844710" y="3977206"/>
            <a:chExt cx="3213268" cy="793439"/>
          </a:xfrm>
        </p:grpSpPr>
        <p:sp>
          <p:nvSpPr>
            <p:cNvPr id="13" name="TextBox 12"/>
            <p:cNvSpPr txBox="1"/>
            <p:nvPr/>
          </p:nvSpPr>
          <p:spPr>
            <a:xfrm>
              <a:off x="7839631" y="3979064"/>
              <a:ext cx="12183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 smtClean="0"/>
                <a:t>geographic</a:t>
              </a:r>
              <a:endParaRPr lang="en-AU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315078" y="3977206"/>
              <a:ext cx="8708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 smtClean="0"/>
                <a:t>genetic</a:t>
              </a:r>
              <a:endParaRPr lang="en-AU" dirty="0"/>
            </a:p>
          </p:txBody>
        </p:sp>
        <p:cxnSp>
          <p:nvCxnSpPr>
            <p:cNvPr id="16" name="Straight Connector 15"/>
            <p:cNvCxnSpPr/>
            <p:nvPr/>
          </p:nvCxnSpPr>
          <p:spPr>
            <a:xfrm>
              <a:off x="5844710" y="4161872"/>
              <a:ext cx="529200" cy="0"/>
            </a:xfrm>
            <a:prstGeom prst="line">
              <a:avLst/>
            </a:prstGeom>
            <a:ln w="47625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7839631" y="4401313"/>
              <a:ext cx="11268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 smtClean="0"/>
                <a:t>resistance</a:t>
              </a:r>
              <a:endParaRPr lang="en-AU" dirty="0"/>
            </a:p>
          </p:txBody>
        </p:sp>
        <p:cxnSp>
          <p:nvCxnSpPr>
            <p:cNvPr id="17" name="Straight Connector 16"/>
            <p:cNvCxnSpPr/>
            <p:nvPr/>
          </p:nvCxnSpPr>
          <p:spPr>
            <a:xfrm>
              <a:off x="7386155" y="4585979"/>
              <a:ext cx="529200" cy="0"/>
            </a:xfrm>
            <a:prstGeom prst="line">
              <a:avLst/>
            </a:prstGeom>
            <a:ln w="47625">
              <a:solidFill>
                <a:srgbClr val="7040A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6315078" y="4371889"/>
              <a:ext cx="9205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 smtClean="0"/>
                <a:t>random</a:t>
              </a:r>
              <a:endParaRPr lang="en-AU" dirty="0"/>
            </a:p>
          </p:txBody>
        </p:sp>
        <p:cxnSp>
          <p:nvCxnSpPr>
            <p:cNvPr id="19" name="Straight Connector 18"/>
            <p:cNvCxnSpPr/>
            <p:nvPr/>
          </p:nvCxnSpPr>
          <p:spPr>
            <a:xfrm>
              <a:off x="5844710" y="4556555"/>
              <a:ext cx="529200" cy="0"/>
            </a:xfrm>
            <a:prstGeom prst="line">
              <a:avLst/>
            </a:prstGeom>
            <a:ln w="47625">
              <a:solidFill>
                <a:srgbClr val="1D71A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7386873" y="4163730"/>
              <a:ext cx="527765" cy="0"/>
            </a:xfrm>
            <a:prstGeom prst="line">
              <a:avLst/>
            </a:prstGeom>
            <a:ln w="47625">
              <a:solidFill>
                <a:srgbClr val="E371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4" name="Picture 3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6701" y="97821"/>
            <a:ext cx="4625090" cy="3990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131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5" name="Straight Connector 104"/>
          <p:cNvCxnSpPr/>
          <p:nvPr/>
        </p:nvCxnSpPr>
        <p:spPr>
          <a:xfrm>
            <a:off x="7354726" y="400380"/>
            <a:ext cx="0" cy="102725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/>
          <p:nvPr/>
        </p:nvCxnSpPr>
        <p:spPr>
          <a:xfrm>
            <a:off x="7354726" y="1424762"/>
            <a:ext cx="145566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Box 106"/>
          <p:cNvSpPr txBox="1"/>
          <p:nvPr/>
        </p:nvSpPr>
        <p:spPr>
          <a:xfrm>
            <a:off x="7365330" y="1469555"/>
            <a:ext cx="882248" cy="436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 smtClean="0"/>
              <a:t>2000</a:t>
            </a:r>
            <a:endParaRPr lang="en-AU" sz="2000" dirty="0"/>
          </a:p>
        </p:txBody>
      </p:sp>
      <p:sp>
        <p:nvSpPr>
          <p:cNvPr id="108" name="TextBox 107"/>
          <p:cNvSpPr txBox="1"/>
          <p:nvPr/>
        </p:nvSpPr>
        <p:spPr>
          <a:xfrm>
            <a:off x="8143029" y="1457030"/>
            <a:ext cx="9172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 smtClean="0"/>
              <a:t>Future</a:t>
            </a:r>
            <a:endParaRPr lang="en-AU" sz="2000" dirty="0"/>
          </a:p>
        </p:txBody>
      </p:sp>
      <p:cxnSp>
        <p:nvCxnSpPr>
          <p:cNvPr id="109" name="Straight Connector 108"/>
          <p:cNvCxnSpPr/>
          <p:nvPr/>
        </p:nvCxnSpPr>
        <p:spPr>
          <a:xfrm>
            <a:off x="7650122" y="1424762"/>
            <a:ext cx="0" cy="6548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>
            <a:off x="8732382" y="1424288"/>
            <a:ext cx="0" cy="6548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Box 110"/>
          <p:cNvSpPr txBox="1"/>
          <p:nvPr/>
        </p:nvSpPr>
        <p:spPr>
          <a:xfrm rot="16200000">
            <a:off x="6284329" y="739838"/>
            <a:ext cx="16409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 smtClean="0"/>
              <a:t>Biodiversity</a:t>
            </a:r>
            <a:endParaRPr lang="en-AU" sz="2400" dirty="0"/>
          </a:p>
        </p:txBody>
      </p:sp>
      <p:sp>
        <p:nvSpPr>
          <p:cNvPr id="113" name="Freeform 112"/>
          <p:cNvSpPr/>
          <p:nvPr/>
        </p:nvSpPr>
        <p:spPr>
          <a:xfrm>
            <a:off x="7451810" y="583081"/>
            <a:ext cx="322708" cy="384339"/>
          </a:xfrm>
          <a:custGeom>
            <a:avLst/>
            <a:gdLst>
              <a:gd name="connsiteX0" fmla="*/ 0 w 1365813"/>
              <a:gd name="connsiteY0" fmla="*/ 0 h 787079"/>
              <a:gd name="connsiteX1" fmla="*/ 370390 w 1365813"/>
              <a:gd name="connsiteY1" fmla="*/ 277793 h 787079"/>
              <a:gd name="connsiteX2" fmla="*/ 775504 w 1365813"/>
              <a:gd name="connsiteY2" fmla="*/ 544010 h 787079"/>
              <a:gd name="connsiteX3" fmla="*/ 1365813 w 1365813"/>
              <a:gd name="connsiteY3" fmla="*/ 787079 h 7870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65813" h="787079">
                <a:moveTo>
                  <a:pt x="0" y="0"/>
                </a:moveTo>
                <a:cubicBezTo>
                  <a:pt x="120569" y="93562"/>
                  <a:pt x="241139" y="187125"/>
                  <a:pt x="370390" y="277793"/>
                </a:cubicBezTo>
                <a:cubicBezTo>
                  <a:pt x="499641" y="368461"/>
                  <a:pt x="609600" y="459129"/>
                  <a:pt x="775504" y="544010"/>
                </a:cubicBezTo>
                <a:cubicBezTo>
                  <a:pt x="941408" y="628891"/>
                  <a:pt x="1153610" y="707985"/>
                  <a:pt x="1365813" y="787079"/>
                </a:cubicBezTo>
              </a:path>
            </a:pathLst>
          </a:custGeom>
          <a:noFill/>
          <a:ln w="57150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8" name="Rectangle 117"/>
          <p:cNvSpPr/>
          <p:nvPr/>
        </p:nvSpPr>
        <p:spPr>
          <a:xfrm>
            <a:off x="6926392" y="108495"/>
            <a:ext cx="2133914" cy="191203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9" name="Rectangle 118"/>
          <p:cNvSpPr/>
          <p:nvPr/>
        </p:nvSpPr>
        <p:spPr>
          <a:xfrm>
            <a:off x="4643482" y="108495"/>
            <a:ext cx="2133914" cy="191203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4" name="Rectangle 123"/>
          <p:cNvSpPr/>
          <p:nvPr/>
        </p:nvSpPr>
        <p:spPr>
          <a:xfrm>
            <a:off x="4783064" y="576577"/>
            <a:ext cx="1909644" cy="1346691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5" name="Rectangle 114"/>
          <p:cNvSpPr/>
          <p:nvPr/>
        </p:nvSpPr>
        <p:spPr>
          <a:xfrm>
            <a:off x="172764" y="570160"/>
            <a:ext cx="1909644" cy="1346691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6" name="TextBox 115"/>
          <p:cNvSpPr txBox="1"/>
          <p:nvPr/>
        </p:nvSpPr>
        <p:spPr>
          <a:xfrm>
            <a:off x="11896" y="92154"/>
            <a:ext cx="223138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200" dirty="0" smtClean="0"/>
              <a:t>Ecological surveys</a:t>
            </a:r>
            <a:endParaRPr lang="en-AU" sz="2200" dirty="0"/>
          </a:p>
        </p:txBody>
      </p:sp>
      <p:sp>
        <p:nvSpPr>
          <p:cNvPr id="117" name="Rectangle 116"/>
          <p:cNvSpPr/>
          <p:nvPr/>
        </p:nvSpPr>
        <p:spPr>
          <a:xfrm>
            <a:off x="60629" y="108495"/>
            <a:ext cx="2133914" cy="191203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60" name="Picture 159" descr="http://phylopic.org/assets/images/submissions/416ec8c6-0ed1-4c9f-b4a4-8c1ef6496e84.thumb.png"/>
          <p:cNvPicPr>
            <a:picLocks noChangeAspect="1" noChangeArrowheads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343" y="740358"/>
            <a:ext cx="324155" cy="324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1" name="Picture 160" descr="http://phylopic.org/assets/images/submissions/c07ce7b7-5fb5-484f-83a0-567bb0795e18.thumb.png"/>
          <p:cNvPicPr>
            <a:picLocks noChangeAspect="1" noChangeArrowheads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9482" y="705955"/>
            <a:ext cx="316898" cy="316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2" name="Picture 161" descr="http://phylopic.org/assets/images/submissions/b9d5547b-773c-46c8-841a-0846ff7f09ab.thumb.png"/>
          <p:cNvPicPr>
            <a:picLocks noChangeAspect="1" noChangeArrowheads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118" y="1336197"/>
            <a:ext cx="428599" cy="428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" name="Picture 162" descr="http://phylopic.org/assets/images/submissions/416ec8c6-0ed1-4c9f-b4a4-8c1ef6496e84.thumb.png"/>
          <p:cNvPicPr>
            <a:picLocks noChangeAspect="1" noChangeArrowheads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2378" y="680357"/>
            <a:ext cx="324155" cy="324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4" name="Picture 163" descr="http://phylopic.org/assets/images/submissions/416ec8c6-0ed1-4c9f-b4a4-8c1ef6496e84.thumb.png"/>
          <p:cNvPicPr>
            <a:picLocks noChangeAspect="1" noChangeArrowheads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920" y="1141328"/>
            <a:ext cx="324155" cy="324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5" name="Picture 164" descr="http://phylopic.org/assets/images/submissions/b9d5547b-773c-46c8-841a-0846ff7f09ab.thumb.png"/>
          <p:cNvPicPr>
            <a:picLocks noChangeAspect="1" noChangeArrowheads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271" y="1339777"/>
            <a:ext cx="428599" cy="428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6" name="Picture 165" descr="http://phylopic.org/assets/images/submissions/b9d5547b-773c-46c8-841a-0846ff7f09ab.thumb.png"/>
          <p:cNvPicPr>
            <a:picLocks noChangeAspect="1" noChangeArrowheads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724" y="550186"/>
            <a:ext cx="428599" cy="428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0" name="Rectangle 119"/>
          <p:cNvSpPr/>
          <p:nvPr/>
        </p:nvSpPr>
        <p:spPr>
          <a:xfrm>
            <a:off x="2360571" y="108495"/>
            <a:ext cx="2133914" cy="191203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1" name="TextBox 120"/>
          <p:cNvSpPr txBox="1"/>
          <p:nvPr/>
        </p:nvSpPr>
        <p:spPr>
          <a:xfrm>
            <a:off x="2315079" y="107022"/>
            <a:ext cx="221759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200" dirty="0" smtClean="0"/>
              <a:t>Distribution maps</a:t>
            </a:r>
            <a:endParaRPr lang="en-AU" sz="2200" dirty="0"/>
          </a:p>
        </p:txBody>
      </p:sp>
      <p:sp>
        <p:nvSpPr>
          <p:cNvPr id="123" name="Rectangle 122"/>
          <p:cNvSpPr/>
          <p:nvPr/>
        </p:nvSpPr>
        <p:spPr>
          <a:xfrm>
            <a:off x="2460787" y="576577"/>
            <a:ext cx="1909644" cy="1346691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67" name="Oval 166"/>
          <p:cNvSpPr/>
          <p:nvPr/>
        </p:nvSpPr>
        <p:spPr>
          <a:xfrm>
            <a:off x="2522903" y="720420"/>
            <a:ext cx="908385" cy="703865"/>
          </a:xfrm>
          <a:prstGeom prst="ellipse">
            <a:avLst/>
          </a:prstGeom>
          <a:solidFill>
            <a:srgbClr val="22809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68" name="Oval 167"/>
          <p:cNvSpPr/>
          <p:nvPr/>
        </p:nvSpPr>
        <p:spPr>
          <a:xfrm>
            <a:off x="3774171" y="678864"/>
            <a:ext cx="501192" cy="552122"/>
          </a:xfrm>
          <a:prstGeom prst="ellipse">
            <a:avLst/>
          </a:prstGeom>
          <a:solidFill>
            <a:srgbClr val="6F8E3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69" name="Flowchart: Manual Operation 242"/>
          <p:cNvSpPr/>
          <p:nvPr/>
        </p:nvSpPr>
        <p:spPr>
          <a:xfrm rot="10800000">
            <a:off x="2600904" y="720418"/>
            <a:ext cx="1095262" cy="1111467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4066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401"/>
              <a:gd name="connsiteX1" fmla="*/ 10000 w 10000"/>
              <a:gd name="connsiteY1" fmla="*/ 0 h 10401"/>
              <a:gd name="connsiteX2" fmla="*/ 5771 w 10000"/>
              <a:gd name="connsiteY2" fmla="*/ 10401 h 10401"/>
              <a:gd name="connsiteX3" fmla="*/ 4066 w 10000"/>
              <a:gd name="connsiteY3" fmla="*/ 10000 h 10401"/>
              <a:gd name="connsiteX4" fmla="*/ 0 w 10000"/>
              <a:gd name="connsiteY4" fmla="*/ 0 h 10401"/>
              <a:gd name="connsiteX0" fmla="*/ 0 w 10000"/>
              <a:gd name="connsiteY0" fmla="*/ 0 h 10401"/>
              <a:gd name="connsiteX1" fmla="*/ 10000 w 10000"/>
              <a:gd name="connsiteY1" fmla="*/ 0 h 10401"/>
              <a:gd name="connsiteX2" fmla="*/ 5771 w 10000"/>
              <a:gd name="connsiteY2" fmla="*/ 10401 h 10401"/>
              <a:gd name="connsiteX3" fmla="*/ 4066 w 10000"/>
              <a:gd name="connsiteY3" fmla="*/ 10000 h 10401"/>
              <a:gd name="connsiteX4" fmla="*/ 0 w 10000"/>
              <a:gd name="connsiteY4" fmla="*/ 0 h 10401"/>
              <a:gd name="connsiteX0" fmla="*/ 0 w 10000"/>
              <a:gd name="connsiteY0" fmla="*/ 0 h 10561"/>
              <a:gd name="connsiteX1" fmla="*/ 10000 w 10000"/>
              <a:gd name="connsiteY1" fmla="*/ 0 h 10561"/>
              <a:gd name="connsiteX2" fmla="*/ 5771 w 10000"/>
              <a:gd name="connsiteY2" fmla="*/ 10401 h 10561"/>
              <a:gd name="connsiteX3" fmla="*/ 4066 w 10000"/>
              <a:gd name="connsiteY3" fmla="*/ 10561 h 10561"/>
              <a:gd name="connsiteX4" fmla="*/ 0 w 10000"/>
              <a:gd name="connsiteY4" fmla="*/ 0 h 10561"/>
              <a:gd name="connsiteX0" fmla="*/ 0 w 10000"/>
              <a:gd name="connsiteY0" fmla="*/ 0 h 10561"/>
              <a:gd name="connsiteX1" fmla="*/ 10000 w 10000"/>
              <a:gd name="connsiteY1" fmla="*/ 0 h 10561"/>
              <a:gd name="connsiteX2" fmla="*/ 5771 w 10000"/>
              <a:gd name="connsiteY2" fmla="*/ 10401 h 10561"/>
              <a:gd name="connsiteX3" fmla="*/ 4066 w 10000"/>
              <a:gd name="connsiteY3" fmla="*/ 10561 h 10561"/>
              <a:gd name="connsiteX4" fmla="*/ 0 w 10000"/>
              <a:gd name="connsiteY4" fmla="*/ 0 h 10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561">
                <a:moveTo>
                  <a:pt x="0" y="0"/>
                </a:moveTo>
                <a:lnTo>
                  <a:pt x="10000" y="0"/>
                </a:lnTo>
                <a:cubicBezTo>
                  <a:pt x="8590" y="3467"/>
                  <a:pt x="6121" y="1726"/>
                  <a:pt x="5771" y="10401"/>
                </a:cubicBezTo>
                <a:lnTo>
                  <a:pt x="4066" y="10561"/>
                </a:lnTo>
                <a:cubicBezTo>
                  <a:pt x="3989" y="1593"/>
                  <a:pt x="1355" y="3520"/>
                  <a:pt x="0" y="0"/>
                </a:cubicBezTo>
                <a:close/>
              </a:path>
            </a:pathLst>
          </a:custGeom>
          <a:solidFill>
            <a:srgbClr val="C36518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47" name="TextBox 246"/>
          <p:cNvSpPr txBox="1"/>
          <p:nvPr/>
        </p:nvSpPr>
        <p:spPr>
          <a:xfrm>
            <a:off x="4152258" y="3700255"/>
            <a:ext cx="19262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 smtClean="0"/>
              <a:t>Objectives</a:t>
            </a:r>
            <a:endParaRPr lang="en-AU" sz="3200" dirty="0"/>
          </a:p>
        </p:txBody>
      </p:sp>
      <p:sp>
        <p:nvSpPr>
          <p:cNvPr id="248" name="TextBox 247"/>
          <p:cNvSpPr txBox="1"/>
          <p:nvPr/>
        </p:nvSpPr>
        <p:spPr>
          <a:xfrm>
            <a:off x="6118489" y="3700255"/>
            <a:ext cx="20674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 smtClean="0"/>
              <a:t>Constraints</a:t>
            </a:r>
            <a:endParaRPr lang="en-AU" sz="3200" dirty="0"/>
          </a:p>
        </p:txBody>
      </p:sp>
      <p:cxnSp>
        <p:nvCxnSpPr>
          <p:cNvPr id="249" name="Straight Arrow Connector 248"/>
          <p:cNvCxnSpPr>
            <a:stCxn id="261" idx="3"/>
            <a:endCxn id="265" idx="1"/>
          </p:cNvCxnSpPr>
          <p:nvPr/>
        </p:nvCxnSpPr>
        <p:spPr>
          <a:xfrm>
            <a:off x="1608263" y="2697257"/>
            <a:ext cx="77155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Arrow Connector 249"/>
          <p:cNvCxnSpPr>
            <a:stCxn id="265" idx="3"/>
            <a:endCxn id="258" idx="1"/>
          </p:cNvCxnSpPr>
          <p:nvPr/>
        </p:nvCxnSpPr>
        <p:spPr>
          <a:xfrm>
            <a:off x="4545406" y="2697257"/>
            <a:ext cx="80286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Straight Arrow Connector 250"/>
          <p:cNvCxnSpPr>
            <a:stCxn id="258" idx="3"/>
            <a:endCxn id="255" idx="1"/>
          </p:cNvCxnSpPr>
          <p:nvPr/>
        </p:nvCxnSpPr>
        <p:spPr>
          <a:xfrm>
            <a:off x="6252686" y="2697257"/>
            <a:ext cx="87827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5" name="TextBox 254"/>
          <p:cNvSpPr txBox="1"/>
          <p:nvPr/>
        </p:nvSpPr>
        <p:spPr>
          <a:xfrm>
            <a:off x="7130965" y="2404869"/>
            <a:ext cx="17247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 smtClean="0"/>
              <a:t>Outcome</a:t>
            </a:r>
            <a:endParaRPr lang="en-AU" sz="3200" dirty="0"/>
          </a:p>
        </p:txBody>
      </p:sp>
      <p:sp>
        <p:nvSpPr>
          <p:cNvPr id="258" name="TextBox 257"/>
          <p:cNvSpPr txBox="1"/>
          <p:nvPr/>
        </p:nvSpPr>
        <p:spPr>
          <a:xfrm>
            <a:off x="5290759" y="2404869"/>
            <a:ext cx="9252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b="1" u="sng" dirty="0" smtClean="0">
                <a:solidFill>
                  <a:srgbClr val="FFFF00"/>
                </a:solidFill>
              </a:rPr>
              <a:t>Plan</a:t>
            </a:r>
            <a:endParaRPr lang="en-AU" sz="3200" b="1" u="sng" dirty="0">
              <a:solidFill>
                <a:srgbClr val="FFFF00"/>
              </a:solidFill>
            </a:endParaRPr>
          </a:p>
        </p:txBody>
      </p:sp>
      <p:sp>
        <p:nvSpPr>
          <p:cNvPr id="261" name="TextBox 260"/>
          <p:cNvSpPr txBox="1"/>
          <p:nvPr/>
        </p:nvSpPr>
        <p:spPr>
          <a:xfrm>
            <a:off x="646910" y="2404869"/>
            <a:ext cx="9613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 smtClean="0"/>
              <a:t>Data</a:t>
            </a:r>
            <a:endParaRPr lang="en-AU" sz="3200" dirty="0"/>
          </a:p>
        </p:txBody>
      </p:sp>
      <p:sp>
        <p:nvSpPr>
          <p:cNvPr id="265" name="TextBox 264"/>
          <p:cNvSpPr txBox="1"/>
          <p:nvPr/>
        </p:nvSpPr>
        <p:spPr>
          <a:xfrm>
            <a:off x="2379813" y="2404869"/>
            <a:ext cx="21655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 smtClean="0"/>
              <a:t>Information</a:t>
            </a:r>
            <a:endParaRPr lang="en-AU" sz="3200" dirty="0"/>
          </a:p>
        </p:txBody>
      </p:sp>
      <p:cxnSp>
        <p:nvCxnSpPr>
          <p:cNvPr id="271" name="Elbow Connector 270"/>
          <p:cNvCxnSpPr/>
          <p:nvPr/>
        </p:nvCxnSpPr>
        <p:spPr>
          <a:xfrm rot="5400000" flipH="1" flipV="1">
            <a:off x="4650602" y="3160570"/>
            <a:ext cx="710610" cy="368760"/>
          </a:xfrm>
          <a:prstGeom prst="bentConnector3">
            <a:avLst>
              <a:gd name="adj1" fmla="val 63031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Elbow Connector 271"/>
          <p:cNvCxnSpPr/>
          <p:nvPr/>
        </p:nvCxnSpPr>
        <p:spPr>
          <a:xfrm rot="16200000" flipV="1">
            <a:off x="6226485" y="3056292"/>
            <a:ext cx="766556" cy="633259"/>
          </a:xfrm>
          <a:prstGeom prst="bentConnector3">
            <a:avLst>
              <a:gd name="adj1" fmla="val 7265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6" name="Group 85"/>
          <p:cNvGrpSpPr/>
          <p:nvPr/>
        </p:nvGrpSpPr>
        <p:grpSpPr>
          <a:xfrm>
            <a:off x="4907905" y="667958"/>
            <a:ext cx="1659962" cy="1163929"/>
            <a:chOff x="4907905" y="667958"/>
            <a:chExt cx="1659962" cy="1163929"/>
          </a:xfrm>
        </p:grpSpPr>
        <p:sp>
          <p:nvSpPr>
            <p:cNvPr id="87" name="Rectangle 86"/>
            <p:cNvSpPr/>
            <p:nvPr/>
          </p:nvSpPr>
          <p:spPr>
            <a:xfrm>
              <a:off x="4907906" y="667958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88" name="Rectangle 87"/>
            <p:cNvSpPr/>
            <p:nvPr/>
          </p:nvSpPr>
          <p:spPr>
            <a:xfrm>
              <a:off x="5395744" y="667958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89" name="Rectangle 88"/>
            <p:cNvSpPr/>
            <p:nvPr/>
          </p:nvSpPr>
          <p:spPr>
            <a:xfrm>
              <a:off x="6127501" y="667958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90" name="Rectangle 89"/>
            <p:cNvSpPr/>
            <p:nvPr/>
          </p:nvSpPr>
          <p:spPr>
            <a:xfrm>
              <a:off x="5883582" y="667958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91" name="Rectangle 90"/>
            <p:cNvSpPr/>
            <p:nvPr/>
          </p:nvSpPr>
          <p:spPr>
            <a:xfrm>
              <a:off x="5639663" y="667958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rgbClr val="00B050"/>
                </a:solidFill>
              </a:endParaRPr>
            </a:p>
          </p:txBody>
        </p:sp>
        <p:sp>
          <p:nvSpPr>
            <p:cNvPr id="92" name="Rectangle 91"/>
            <p:cNvSpPr/>
            <p:nvPr/>
          </p:nvSpPr>
          <p:spPr>
            <a:xfrm>
              <a:off x="5151825" y="667958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rgbClr val="00B050"/>
                </a:solidFill>
              </a:endParaRPr>
            </a:p>
          </p:txBody>
        </p:sp>
        <p:sp>
          <p:nvSpPr>
            <p:cNvPr id="93" name="Rectangle 92"/>
            <p:cNvSpPr/>
            <p:nvPr/>
          </p:nvSpPr>
          <p:spPr>
            <a:xfrm>
              <a:off x="6371421" y="667958"/>
              <a:ext cx="196446" cy="196446"/>
            </a:xfrm>
            <a:prstGeom prst="rect">
              <a:avLst/>
            </a:prstGeom>
            <a:pattFill prst="lgCheck">
              <a:fgClr>
                <a:srgbClr val="00B050"/>
              </a:fgClr>
              <a:bgClr>
                <a:schemeClr val="tx1">
                  <a:lumMod val="50000"/>
                </a:schemeClr>
              </a:bgClr>
            </a:patt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94" name="Rectangle 93"/>
            <p:cNvSpPr/>
            <p:nvPr/>
          </p:nvSpPr>
          <p:spPr>
            <a:xfrm>
              <a:off x="4907906" y="909829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95" name="Rectangle 94"/>
            <p:cNvSpPr/>
            <p:nvPr/>
          </p:nvSpPr>
          <p:spPr>
            <a:xfrm>
              <a:off x="5395744" y="909829"/>
              <a:ext cx="196446" cy="196446"/>
            </a:xfrm>
            <a:prstGeom prst="rect">
              <a:avLst/>
            </a:prstGeom>
            <a:pattFill prst="lgCheck">
              <a:fgClr>
                <a:srgbClr val="00B050"/>
              </a:fgClr>
              <a:bgClr>
                <a:schemeClr val="tx1">
                  <a:lumMod val="50000"/>
                </a:schemeClr>
              </a:bgClr>
            </a:patt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96" name="Rectangle 95"/>
            <p:cNvSpPr/>
            <p:nvPr/>
          </p:nvSpPr>
          <p:spPr>
            <a:xfrm>
              <a:off x="6127501" y="909829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97" name="Rectangle 96"/>
            <p:cNvSpPr/>
            <p:nvPr/>
          </p:nvSpPr>
          <p:spPr>
            <a:xfrm>
              <a:off x="5883582" y="909829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98" name="Rectangle 97"/>
            <p:cNvSpPr/>
            <p:nvPr/>
          </p:nvSpPr>
          <p:spPr>
            <a:xfrm>
              <a:off x="5639663" y="909829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99" name="Rectangle 98"/>
            <p:cNvSpPr/>
            <p:nvPr/>
          </p:nvSpPr>
          <p:spPr>
            <a:xfrm>
              <a:off x="5151825" y="909829"/>
              <a:ext cx="196446" cy="196446"/>
            </a:xfrm>
            <a:prstGeom prst="rect">
              <a:avLst/>
            </a:prstGeom>
            <a:solidFill>
              <a:srgbClr val="00B050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rgbClr val="00B050"/>
                </a:solidFill>
              </a:endParaRPr>
            </a:p>
          </p:txBody>
        </p:sp>
        <p:sp>
          <p:nvSpPr>
            <p:cNvPr id="100" name="Rectangle 99"/>
            <p:cNvSpPr/>
            <p:nvPr/>
          </p:nvSpPr>
          <p:spPr>
            <a:xfrm>
              <a:off x="6371421" y="909829"/>
              <a:ext cx="196446" cy="19644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01" name="Rectangle 100"/>
            <p:cNvSpPr/>
            <p:nvPr/>
          </p:nvSpPr>
          <p:spPr>
            <a:xfrm>
              <a:off x="4907906" y="1151700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02" name="Rectangle 101"/>
            <p:cNvSpPr/>
            <p:nvPr/>
          </p:nvSpPr>
          <p:spPr>
            <a:xfrm>
              <a:off x="5395744" y="1151700"/>
              <a:ext cx="196446" cy="196446"/>
            </a:xfrm>
            <a:prstGeom prst="rect">
              <a:avLst/>
            </a:prstGeom>
            <a:solidFill>
              <a:srgbClr val="00B050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03" name="Rectangle 102"/>
            <p:cNvSpPr/>
            <p:nvPr/>
          </p:nvSpPr>
          <p:spPr>
            <a:xfrm>
              <a:off x="6127501" y="1151700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04" name="Rectangle 103"/>
            <p:cNvSpPr/>
            <p:nvPr/>
          </p:nvSpPr>
          <p:spPr>
            <a:xfrm>
              <a:off x="5883582" y="1151700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70" name="Rectangle 169"/>
            <p:cNvSpPr/>
            <p:nvPr/>
          </p:nvSpPr>
          <p:spPr>
            <a:xfrm>
              <a:off x="5639663" y="1151700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71" name="Rectangle 170"/>
            <p:cNvSpPr/>
            <p:nvPr/>
          </p:nvSpPr>
          <p:spPr>
            <a:xfrm>
              <a:off x="5151825" y="1151700"/>
              <a:ext cx="196446" cy="196446"/>
            </a:xfrm>
            <a:prstGeom prst="rect">
              <a:avLst/>
            </a:prstGeom>
            <a:solidFill>
              <a:srgbClr val="00B050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72" name="Rectangle 171"/>
            <p:cNvSpPr/>
            <p:nvPr/>
          </p:nvSpPr>
          <p:spPr>
            <a:xfrm>
              <a:off x="6371421" y="1151700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rgbClr val="00B050"/>
                </a:solidFill>
              </a:endParaRPr>
            </a:p>
          </p:txBody>
        </p:sp>
        <p:sp>
          <p:nvSpPr>
            <p:cNvPr id="173" name="Rectangle 172"/>
            <p:cNvSpPr/>
            <p:nvPr/>
          </p:nvSpPr>
          <p:spPr>
            <a:xfrm>
              <a:off x="4907905" y="163544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u="sng"/>
            </a:p>
          </p:txBody>
        </p:sp>
        <p:sp>
          <p:nvSpPr>
            <p:cNvPr id="174" name="Rectangle 173"/>
            <p:cNvSpPr/>
            <p:nvPr/>
          </p:nvSpPr>
          <p:spPr>
            <a:xfrm>
              <a:off x="5395744" y="1635441"/>
              <a:ext cx="196446" cy="19644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u="sng"/>
            </a:p>
          </p:txBody>
        </p:sp>
        <p:sp>
          <p:nvSpPr>
            <p:cNvPr id="175" name="Rectangle 174"/>
            <p:cNvSpPr/>
            <p:nvPr/>
          </p:nvSpPr>
          <p:spPr>
            <a:xfrm>
              <a:off x="6127501" y="163544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u="sng">
                <a:solidFill>
                  <a:srgbClr val="00B050"/>
                </a:solidFill>
              </a:endParaRPr>
            </a:p>
          </p:txBody>
        </p:sp>
        <p:sp>
          <p:nvSpPr>
            <p:cNvPr id="176" name="Rectangle 175"/>
            <p:cNvSpPr/>
            <p:nvPr/>
          </p:nvSpPr>
          <p:spPr>
            <a:xfrm>
              <a:off x="5883582" y="163544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u="sng"/>
            </a:p>
          </p:txBody>
        </p:sp>
        <p:sp>
          <p:nvSpPr>
            <p:cNvPr id="177" name="Rectangle 176"/>
            <p:cNvSpPr/>
            <p:nvPr/>
          </p:nvSpPr>
          <p:spPr>
            <a:xfrm>
              <a:off x="5639663" y="163544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u="sng"/>
            </a:p>
          </p:txBody>
        </p:sp>
        <p:sp>
          <p:nvSpPr>
            <p:cNvPr id="178" name="Rectangle 177"/>
            <p:cNvSpPr/>
            <p:nvPr/>
          </p:nvSpPr>
          <p:spPr>
            <a:xfrm>
              <a:off x="5151825" y="1635441"/>
              <a:ext cx="196446" cy="19644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u="sng"/>
            </a:p>
          </p:txBody>
        </p:sp>
        <p:sp>
          <p:nvSpPr>
            <p:cNvPr id="179" name="Rectangle 178"/>
            <p:cNvSpPr/>
            <p:nvPr/>
          </p:nvSpPr>
          <p:spPr>
            <a:xfrm>
              <a:off x="6371421" y="163544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u="sng">
                <a:solidFill>
                  <a:srgbClr val="00B050"/>
                </a:solidFill>
              </a:endParaRPr>
            </a:p>
          </p:txBody>
        </p:sp>
        <p:sp>
          <p:nvSpPr>
            <p:cNvPr id="180" name="Rectangle 179"/>
            <p:cNvSpPr/>
            <p:nvPr/>
          </p:nvSpPr>
          <p:spPr>
            <a:xfrm>
              <a:off x="4907905" y="139357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81" name="Rectangle 180"/>
            <p:cNvSpPr/>
            <p:nvPr/>
          </p:nvSpPr>
          <p:spPr>
            <a:xfrm>
              <a:off x="6127501" y="139357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rgbClr val="00B050"/>
                </a:solidFill>
              </a:endParaRPr>
            </a:p>
          </p:txBody>
        </p:sp>
        <p:sp>
          <p:nvSpPr>
            <p:cNvPr id="182" name="Rectangle 181"/>
            <p:cNvSpPr/>
            <p:nvPr/>
          </p:nvSpPr>
          <p:spPr>
            <a:xfrm>
              <a:off x="5883582" y="139357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83" name="Rectangle 182"/>
            <p:cNvSpPr/>
            <p:nvPr/>
          </p:nvSpPr>
          <p:spPr>
            <a:xfrm>
              <a:off x="5639663" y="139357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84" name="Rectangle 183"/>
            <p:cNvSpPr/>
            <p:nvPr/>
          </p:nvSpPr>
          <p:spPr>
            <a:xfrm>
              <a:off x="5151825" y="139357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85" name="Rectangle 184"/>
            <p:cNvSpPr/>
            <p:nvPr/>
          </p:nvSpPr>
          <p:spPr>
            <a:xfrm>
              <a:off x="6371421" y="139357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rgbClr val="00B050"/>
                </a:solidFill>
              </a:endParaRPr>
            </a:p>
          </p:txBody>
        </p:sp>
        <p:sp>
          <p:nvSpPr>
            <p:cNvPr id="186" name="Rectangle 185"/>
            <p:cNvSpPr/>
            <p:nvPr/>
          </p:nvSpPr>
          <p:spPr>
            <a:xfrm>
              <a:off x="5395744" y="1393571"/>
              <a:ext cx="196446" cy="196446"/>
            </a:xfrm>
            <a:prstGeom prst="rect">
              <a:avLst/>
            </a:prstGeom>
            <a:solidFill>
              <a:srgbClr val="00B050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sp>
        <p:nvSpPr>
          <p:cNvPr id="81" name="Freeform 80"/>
          <p:cNvSpPr/>
          <p:nvPr/>
        </p:nvSpPr>
        <p:spPr>
          <a:xfrm>
            <a:off x="7756047" y="853033"/>
            <a:ext cx="1000022" cy="118098"/>
          </a:xfrm>
          <a:custGeom>
            <a:avLst/>
            <a:gdLst>
              <a:gd name="connsiteX0" fmla="*/ 0 w 3692324"/>
              <a:gd name="connsiteY0" fmla="*/ 1064871 h 1064871"/>
              <a:gd name="connsiteX1" fmla="*/ 1620456 w 3692324"/>
              <a:gd name="connsiteY1" fmla="*/ 729205 h 1064871"/>
              <a:gd name="connsiteX2" fmla="*/ 2384385 w 3692324"/>
              <a:gd name="connsiteY2" fmla="*/ 300942 h 1064871"/>
              <a:gd name="connsiteX3" fmla="*/ 3692324 w 3692324"/>
              <a:gd name="connsiteY3" fmla="*/ 0 h 1064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92324" h="1064871">
                <a:moveTo>
                  <a:pt x="0" y="1064871"/>
                </a:moveTo>
                <a:cubicBezTo>
                  <a:pt x="611529" y="960698"/>
                  <a:pt x="1223059" y="856526"/>
                  <a:pt x="1620456" y="729205"/>
                </a:cubicBezTo>
                <a:cubicBezTo>
                  <a:pt x="2017853" y="601884"/>
                  <a:pt x="2039074" y="422476"/>
                  <a:pt x="2384385" y="300942"/>
                </a:cubicBezTo>
                <a:cubicBezTo>
                  <a:pt x="2729696" y="179408"/>
                  <a:pt x="3211010" y="89704"/>
                  <a:pt x="3692324" y="0"/>
                </a:cubicBezTo>
              </a:path>
            </a:pathLst>
          </a:custGeom>
          <a:noFill/>
          <a:ln w="57150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2" name="Freeform 81"/>
          <p:cNvSpPr/>
          <p:nvPr/>
        </p:nvSpPr>
        <p:spPr>
          <a:xfrm>
            <a:off x="7777942" y="678864"/>
            <a:ext cx="954440" cy="285681"/>
          </a:xfrm>
          <a:custGeom>
            <a:avLst/>
            <a:gdLst>
              <a:gd name="connsiteX0" fmla="*/ 0 w 3692324"/>
              <a:gd name="connsiteY0" fmla="*/ 1064871 h 1064871"/>
              <a:gd name="connsiteX1" fmla="*/ 1620456 w 3692324"/>
              <a:gd name="connsiteY1" fmla="*/ 729205 h 1064871"/>
              <a:gd name="connsiteX2" fmla="*/ 2384385 w 3692324"/>
              <a:gd name="connsiteY2" fmla="*/ 300942 h 1064871"/>
              <a:gd name="connsiteX3" fmla="*/ 3692324 w 3692324"/>
              <a:gd name="connsiteY3" fmla="*/ 0 h 1064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92324" h="1064871">
                <a:moveTo>
                  <a:pt x="0" y="1064871"/>
                </a:moveTo>
                <a:cubicBezTo>
                  <a:pt x="611529" y="960698"/>
                  <a:pt x="1223059" y="856526"/>
                  <a:pt x="1620456" y="729205"/>
                </a:cubicBezTo>
                <a:cubicBezTo>
                  <a:pt x="2017853" y="601884"/>
                  <a:pt x="2039074" y="422476"/>
                  <a:pt x="2384385" y="300942"/>
                </a:cubicBezTo>
                <a:cubicBezTo>
                  <a:pt x="2729696" y="179408"/>
                  <a:pt x="3211010" y="89704"/>
                  <a:pt x="3692324" y="0"/>
                </a:cubicBezTo>
              </a:path>
            </a:pathLst>
          </a:cu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2" name="TextBox 111"/>
          <p:cNvSpPr txBox="1"/>
          <p:nvPr/>
        </p:nvSpPr>
        <p:spPr>
          <a:xfrm>
            <a:off x="7345544" y="2827454"/>
            <a:ext cx="129561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400" dirty="0" smtClean="0">
                <a:solidFill>
                  <a:srgbClr val="B3FFD0"/>
                </a:solidFill>
              </a:rPr>
              <a:t>Better </a:t>
            </a:r>
          </a:p>
          <a:p>
            <a:pPr algn="ctr"/>
            <a:r>
              <a:rPr lang="en-AU" sz="2400" dirty="0" smtClean="0">
                <a:solidFill>
                  <a:srgbClr val="B3FFD0"/>
                </a:solidFill>
              </a:rPr>
              <a:t>outcome</a:t>
            </a:r>
            <a:endParaRPr lang="en-AU" sz="2400" dirty="0">
              <a:solidFill>
                <a:srgbClr val="B3FFD0"/>
              </a:solidFill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4774937" y="107022"/>
            <a:ext cx="170540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200" dirty="0" smtClean="0"/>
              <a:t>Priority areas</a:t>
            </a:r>
            <a:endParaRPr lang="en-AU" sz="2200" dirty="0"/>
          </a:p>
        </p:txBody>
      </p:sp>
      <p:sp>
        <p:nvSpPr>
          <p:cNvPr id="85" name="TextBox 84"/>
          <p:cNvSpPr txBox="1"/>
          <p:nvPr/>
        </p:nvSpPr>
        <p:spPr>
          <a:xfrm>
            <a:off x="4996063" y="2842694"/>
            <a:ext cx="151464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400" dirty="0" smtClean="0">
                <a:solidFill>
                  <a:srgbClr val="B3FFD0"/>
                </a:solidFill>
              </a:rPr>
              <a:t>Better </a:t>
            </a:r>
          </a:p>
          <a:p>
            <a:pPr algn="ctr"/>
            <a:r>
              <a:rPr lang="en-AU" sz="2400" dirty="0" smtClean="0">
                <a:solidFill>
                  <a:srgbClr val="B3FFD0"/>
                </a:solidFill>
              </a:rPr>
              <a:t>algorithms</a:t>
            </a:r>
            <a:endParaRPr lang="en-AU" sz="2400" dirty="0">
              <a:solidFill>
                <a:srgbClr val="B3FFD0"/>
              </a:solidFill>
            </a:endParaRPr>
          </a:p>
        </p:txBody>
      </p:sp>
      <p:cxnSp>
        <p:nvCxnSpPr>
          <p:cNvPr id="114" name="Straight Connector 113"/>
          <p:cNvCxnSpPr/>
          <p:nvPr/>
        </p:nvCxnSpPr>
        <p:spPr>
          <a:xfrm>
            <a:off x="7773008" y="517057"/>
            <a:ext cx="0" cy="907229"/>
          </a:xfrm>
          <a:prstGeom prst="line">
            <a:avLst/>
          </a:prstGeom>
          <a:ln w="571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9399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b="1" dirty="0" smtClean="0"/>
              <a:t>Reserve selection</a:t>
            </a:r>
            <a:endParaRPr lang="en-AU" b="1" dirty="0"/>
          </a:p>
        </p:txBody>
      </p:sp>
      <p:sp>
        <p:nvSpPr>
          <p:cNvPr id="5" name="Rectangle 4"/>
          <p:cNvSpPr/>
          <p:nvPr/>
        </p:nvSpPr>
        <p:spPr>
          <a:xfrm>
            <a:off x="716096" y="1435600"/>
            <a:ext cx="7711808" cy="3295988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" name="Oval 5"/>
          <p:cNvSpPr/>
          <p:nvPr/>
        </p:nvSpPr>
        <p:spPr>
          <a:xfrm>
            <a:off x="3747864" y="3025817"/>
            <a:ext cx="1627943" cy="1117345"/>
          </a:xfrm>
          <a:prstGeom prst="ellipse">
            <a:avLst/>
          </a:prstGeom>
          <a:solidFill>
            <a:srgbClr val="0041C4">
              <a:alpha val="49804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" name="Oval 7"/>
          <p:cNvSpPr/>
          <p:nvPr/>
        </p:nvSpPr>
        <p:spPr>
          <a:xfrm>
            <a:off x="1320848" y="1700905"/>
            <a:ext cx="1657509" cy="1137638"/>
          </a:xfrm>
          <a:prstGeom prst="ellipse">
            <a:avLst/>
          </a:prstGeom>
          <a:solidFill>
            <a:srgbClr val="C00000">
              <a:alpha val="50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" name="Oval 9"/>
          <p:cNvSpPr/>
          <p:nvPr/>
        </p:nvSpPr>
        <p:spPr>
          <a:xfrm>
            <a:off x="2261661" y="1768812"/>
            <a:ext cx="1657509" cy="1137638"/>
          </a:xfrm>
          <a:prstGeom prst="ellipse">
            <a:avLst/>
          </a:prstGeom>
          <a:solidFill>
            <a:srgbClr val="FF0000">
              <a:alpha val="50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Oval 10"/>
          <p:cNvSpPr/>
          <p:nvPr/>
        </p:nvSpPr>
        <p:spPr>
          <a:xfrm>
            <a:off x="5718192" y="1787502"/>
            <a:ext cx="1651732" cy="1133672"/>
          </a:xfrm>
          <a:prstGeom prst="ellipse">
            <a:avLst/>
          </a:prstGeom>
          <a:solidFill>
            <a:srgbClr val="92D050">
              <a:alpha val="50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" name="Oval 11"/>
          <p:cNvSpPr/>
          <p:nvPr/>
        </p:nvSpPr>
        <p:spPr>
          <a:xfrm>
            <a:off x="6153557" y="1987260"/>
            <a:ext cx="1651732" cy="1133672"/>
          </a:xfrm>
          <a:prstGeom prst="ellipse">
            <a:avLst/>
          </a:prstGeom>
          <a:solidFill>
            <a:srgbClr val="00B0F0">
              <a:alpha val="50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" name="Oval 12"/>
          <p:cNvSpPr/>
          <p:nvPr/>
        </p:nvSpPr>
        <p:spPr>
          <a:xfrm>
            <a:off x="6674830" y="1855408"/>
            <a:ext cx="1651732" cy="1133672"/>
          </a:xfrm>
          <a:prstGeom prst="ellipse">
            <a:avLst/>
          </a:prstGeom>
          <a:solidFill>
            <a:srgbClr val="00B050">
              <a:alpha val="50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6" name="Oval 15"/>
          <p:cNvSpPr/>
          <p:nvPr/>
        </p:nvSpPr>
        <p:spPr>
          <a:xfrm>
            <a:off x="4106112" y="3337824"/>
            <a:ext cx="1627815" cy="1117586"/>
          </a:xfrm>
          <a:prstGeom prst="ellipse">
            <a:avLst/>
          </a:prstGeom>
          <a:solidFill>
            <a:srgbClr val="7030A0">
              <a:alpha val="50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17" name="Oval 16"/>
          <p:cNvSpPr/>
          <p:nvPr/>
        </p:nvSpPr>
        <p:spPr>
          <a:xfrm>
            <a:off x="1801929" y="1900237"/>
            <a:ext cx="1657378" cy="1137884"/>
          </a:xfrm>
          <a:prstGeom prst="ellipse">
            <a:avLst/>
          </a:prstGeom>
          <a:solidFill>
            <a:srgbClr val="FFC000">
              <a:alpha val="50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3" name="TextBox 2"/>
          <p:cNvSpPr txBox="1"/>
          <p:nvPr/>
        </p:nvSpPr>
        <p:spPr>
          <a:xfrm>
            <a:off x="7500696" y="464585"/>
            <a:ext cx="14393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 smtClean="0"/>
              <a:t>Features</a:t>
            </a:r>
            <a:endParaRPr lang="en-AU" sz="2800" dirty="0"/>
          </a:p>
        </p:txBody>
      </p:sp>
      <p:cxnSp>
        <p:nvCxnSpPr>
          <p:cNvPr id="7" name="Straight Arrow Connector 6"/>
          <p:cNvCxnSpPr>
            <a:stCxn id="3" idx="2"/>
          </p:cNvCxnSpPr>
          <p:nvPr/>
        </p:nvCxnSpPr>
        <p:spPr>
          <a:xfrm flipH="1">
            <a:off x="7682400" y="987805"/>
            <a:ext cx="537949" cy="999455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3872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Oval 53"/>
          <p:cNvSpPr/>
          <p:nvPr/>
        </p:nvSpPr>
        <p:spPr>
          <a:xfrm>
            <a:off x="3747864" y="3025817"/>
            <a:ext cx="1627943" cy="1117345"/>
          </a:xfrm>
          <a:prstGeom prst="ellipse">
            <a:avLst/>
          </a:prstGeom>
          <a:solidFill>
            <a:srgbClr val="0041C4">
              <a:alpha val="49804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" name="Rectangle 4"/>
          <p:cNvSpPr/>
          <p:nvPr/>
        </p:nvSpPr>
        <p:spPr>
          <a:xfrm>
            <a:off x="716400" y="1447561"/>
            <a:ext cx="7711200" cy="329670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7" name="Oval 6"/>
          <p:cNvSpPr/>
          <p:nvPr/>
        </p:nvSpPr>
        <p:spPr>
          <a:xfrm>
            <a:off x="4106112" y="3337824"/>
            <a:ext cx="1627815" cy="1117586"/>
          </a:xfrm>
          <a:prstGeom prst="ellipse">
            <a:avLst/>
          </a:prstGeom>
          <a:solidFill>
            <a:srgbClr val="7030A0">
              <a:alpha val="50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8" name="Oval 7"/>
          <p:cNvSpPr/>
          <p:nvPr/>
        </p:nvSpPr>
        <p:spPr>
          <a:xfrm>
            <a:off x="1321101" y="1712923"/>
            <a:ext cx="1657378" cy="1137884"/>
          </a:xfrm>
          <a:prstGeom prst="ellipse">
            <a:avLst/>
          </a:prstGeom>
          <a:solidFill>
            <a:srgbClr val="C00000">
              <a:alpha val="50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9" name="Oval 8"/>
          <p:cNvSpPr/>
          <p:nvPr/>
        </p:nvSpPr>
        <p:spPr>
          <a:xfrm>
            <a:off x="1801929" y="1900237"/>
            <a:ext cx="1657378" cy="1137884"/>
          </a:xfrm>
          <a:prstGeom prst="ellipse">
            <a:avLst/>
          </a:prstGeom>
          <a:solidFill>
            <a:srgbClr val="FFC000">
              <a:alpha val="50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10" name="Oval 9"/>
          <p:cNvSpPr/>
          <p:nvPr/>
        </p:nvSpPr>
        <p:spPr>
          <a:xfrm>
            <a:off x="2261840" y="1780845"/>
            <a:ext cx="1657378" cy="1137884"/>
          </a:xfrm>
          <a:prstGeom prst="ellipse">
            <a:avLst/>
          </a:prstGeom>
          <a:solidFill>
            <a:srgbClr val="FF0000">
              <a:alpha val="50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11" name="Oval 10"/>
          <p:cNvSpPr/>
          <p:nvPr/>
        </p:nvSpPr>
        <p:spPr>
          <a:xfrm>
            <a:off x="5718101" y="1799539"/>
            <a:ext cx="1651602" cy="1133918"/>
          </a:xfrm>
          <a:prstGeom prst="ellipse">
            <a:avLst/>
          </a:prstGeom>
          <a:solidFill>
            <a:srgbClr val="92D050">
              <a:alpha val="50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12" name="Oval 11"/>
          <p:cNvSpPr/>
          <p:nvPr/>
        </p:nvSpPr>
        <p:spPr>
          <a:xfrm>
            <a:off x="6153432" y="1999339"/>
            <a:ext cx="1651602" cy="1133918"/>
          </a:xfrm>
          <a:prstGeom prst="ellipse">
            <a:avLst/>
          </a:prstGeom>
          <a:solidFill>
            <a:srgbClr val="00B0F0">
              <a:alpha val="50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13" name="Oval 12"/>
          <p:cNvSpPr/>
          <p:nvPr/>
        </p:nvSpPr>
        <p:spPr>
          <a:xfrm>
            <a:off x="6674665" y="1867459"/>
            <a:ext cx="1651602" cy="1133918"/>
          </a:xfrm>
          <a:prstGeom prst="ellipse">
            <a:avLst/>
          </a:prstGeom>
          <a:solidFill>
            <a:srgbClr val="00B050">
              <a:alpha val="50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14" name="Rectangle 13"/>
          <p:cNvSpPr/>
          <p:nvPr/>
        </p:nvSpPr>
        <p:spPr>
          <a:xfrm>
            <a:off x="1172974" y="1798013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15" name="Rectangle 14"/>
          <p:cNvSpPr/>
          <p:nvPr/>
        </p:nvSpPr>
        <p:spPr>
          <a:xfrm>
            <a:off x="6662519" y="1798013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16" name="Rectangle 15"/>
          <p:cNvSpPr/>
          <p:nvPr/>
        </p:nvSpPr>
        <p:spPr>
          <a:xfrm>
            <a:off x="2087899" y="1798013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17" name="Rectangle 16"/>
          <p:cNvSpPr/>
          <p:nvPr/>
        </p:nvSpPr>
        <p:spPr>
          <a:xfrm>
            <a:off x="3002823" y="1798013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18" name="Rectangle 17"/>
          <p:cNvSpPr/>
          <p:nvPr/>
        </p:nvSpPr>
        <p:spPr>
          <a:xfrm>
            <a:off x="3917747" y="1798013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19" name="Rectangle 18"/>
          <p:cNvSpPr/>
          <p:nvPr/>
        </p:nvSpPr>
        <p:spPr>
          <a:xfrm>
            <a:off x="4832671" y="1798013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20" name="Rectangle 19"/>
          <p:cNvSpPr/>
          <p:nvPr/>
        </p:nvSpPr>
        <p:spPr>
          <a:xfrm>
            <a:off x="5747595" y="1798013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21" name="Rectangle 20"/>
          <p:cNvSpPr/>
          <p:nvPr/>
        </p:nvSpPr>
        <p:spPr>
          <a:xfrm>
            <a:off x="7577447" y="1798013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22" name="Rectangle 21"/>
          <p:cNvSpPr/>
          <p:nvPr/>
        </p:nvSpPr>
        <p:spPr>
          <a:xfrm>
            <a:off x="1172974" y="2345426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23" name="Rectangle 22"/>
          <p:cNvSpPr/>
          <p:nvPr/>
        </p:nvSpPr>
        <p:spPr>
          <a:xfrm>
            <a:off x="6662519" y="2345426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24" name="Rectangle 23"/>
          <p:cNvSpPr/>
          <p:nvPr/>
        </p:nvSpPr>
        <p:spPr>
          <a:xfrm>
            <a:off x="2087899" y="2345426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25" name="Rectangle 24"/>
          <p:cNvSpPr/>
          <p:nvPr/>
        </p:nvSpPr>
        <p:spPr>
          <a:xfrm>
            <a:off x="3002823" y="2345426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26" name="Rectangle 25"/>
          <p:cNvSpPr/>
          <p:nvPr/>
        </p:nvSpPr>
        <p:spPr>
          <a:xfrm>
            <a:off x="3917747" y="2345426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27" name="Rectangle 26"/>
          <p:cNvSpPr/>
          <p:nvPr/>
        </p:nvSpPr>
        <p:spPr>
          <a:xfrm>
            <a:off x="4832671" y="2345426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28" name="Rectangle 27"/>
          <p:cNvSpPr/>
          <p:nvPr/>
        </p:nvSpPr>
        <p:spPr>
          <a:xfrm>
            <a:off x="5747595" y="2345426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29" name="Rectangle 28"/>
          <p:cNvSpPr/>
          <p:nvPr/>
        </p:nvSpPr>
        <p:spPr>
          <a:xfrm>
            <a:off x="7577447" y="2345426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30" name="Rectangle 29"/>
          <p:cNvSpPr/>
          <p:nvPr/>
        </p:nvSpPr>
        <p:spPr>
          <a:xfrm>
            <a:off x="1172974" y="3473548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31" name="Rectangle 30"/>
          <p:cNvSpPr/>
          <p:nvPr/>
        </p:nvSpPr>
        <p:spPr>
          <a:xfrm>
            <a:off x="6662519" y="3473548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32" name="Rectangle 31"/>
          <p:cNvSpPr/>
          <p:nvPr/>
        </p:nvSpPr>
        <p:spPr>
          <a:xfrm>
            <a:off x="2087899" y="3473548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33" name="Rectangle 32"/>
          <p:cNvSpPr/>
          <p:nvPr/>
        </p:nvSpPr>
        <p:spPr>
          <a:xfrm>
            <a:off x="3002823" y="3473548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34" name="Rectangle 33"/>
          <p:cNvSpPr/>
          <p:nvPr/>
        </p:nvSpPr>
        <p:spPr>
          <a:xfrm>
            <a:off x="3917747" y="3473548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35" name="Rectangle 34"/>
          <p:cNvSpPr/>
          <p:nvPr/>
        </p:nvSpPr>
        <p:spPr>
          <a:xfrm>
            <a:off x="4832671" y="3473548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36" name="Rectangle 35"/>
          <p:cNvSpPr/>
          <p:nvPr/>
        </p:nvSpPr>
        <p:spPr>
          <a:xfrm>
            <a:off x="5747595" y="3473548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37" name="Rectangle 36"/>
          <p:cNvSpPr/>
          <p:nvPr/>
        </p:nvSpPr>
        <p:spPr>
          <a:xfrm>
            <a:off x="7577447" y="3473548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38" name="Rectangle 37"/>
          <p:cNvSpPr/>
          <p:nvPr/>
        </p:nvSpPr>
        <p:spPr>
          <a:xfrm>
            <a:off x="1172974" y="4061630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39" name="Rectangle 38"/>
          <p:cNvSpPr/>
          <p:nvPr/>
        </p:nvSpPr>
        <p:spPr>
          <a:xfrm>
            <a:off x="6662519" y="4061630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40" name="Rectangle 39"/>
          <p:cNvSpPr/>
          <p:nvPr/>
        </p:nvSpPr>
        <p:spPr>
          <a:xfrm>
            <a:off x="2087899" y="4061630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41" name="Rectangle 40"/>
          <p:cNvSpPr/>
          <p:nvPr/>
        </p:nvSpPr>
        <p:spPr>
          <a:xfrm>
            <a:off x="3002823" y="4061630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42" name="Rectangle 41"/>
          <p:cNvSpPr/>
          <p:nvPr/>
        </p:nvSpPr>
        <p:spPr>
          <a:xfrm>
            <a:off x="3917747" y="4061630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43" name="Rectangle 42"/>
          <p:cNvSpPr/>
          <p:nvPr/>
        </p:nvSpPr>
        <p:spPr>
          <a:xfrm>
            <a:off x="4832671" y="4061630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44" name="Rectangle 43"/>
          <p:cNvSpPr/>
          <p:nvPr/>
        </p:nvSpPr>
        <p:spPr>
          <a:xfrm>
            <a:off x="5747595" y="4061630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45" name="Rectangle 44"/>
          <p:cNvSpPr/>
          <p:nvPr/>
        </p:nvSpPr>
        <p:spPr>
          <a:xfrm>
            <a:off x="7577447" y="4061630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46" name="Rectangle 45"/>
          <p:cNvSpPr/>
          <p:nvPr/>
        </p:nvSpPr>
        <p:spPr>
          <a:xfrm>
            <a:off x="1146028" y="2892838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47" name="Rectangle 46"/>
          <p:cNvSpPr/>
          <p:nvPr/>
        </p:nvSpPr>
        <p:spPr>
          <a:xfrm>
            <a:off x="6635573" y="2892838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48" name="Rectangle 47"/>
          <p:cNvSpPr/>
          <p:nvPr/>
        </p:nvSpPr>
        <p:spPr>
          <a:xfrm>
            <a:off x="2060952" y="2892838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49" name="Rectangle 48"/>
          <p:cNvSpPr/>
          <p:nvPr/>
        </p:nvSpPr>
        <p:spPr>
          <a:xfrm>
            <a:off x="2975877" y="2892838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50" name="Rectangle 49"/>
          <p:cNvSpPr/>
          <p:nvPr/>
        </p:nvSpPr>
        <p:spPr>
          <a:xfrm>
            <a:off x="3890801" y="2892838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51" name="Rectangle 50"/>
          <p:cNvSpPr/>
          <p:nvPr/>
        </p:nvSpPr>
        <p:spPr>
          <a:xfrm>
            <a:off x="4805725" y="2892838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52" name="Rectangle 51"/>
          <p:cNvSpPr/>
          <p:nvPr/>
        </p:nvSpPr>
        <p:spPr>
          <a:xfrm>
            <a:off x="5720649" y="2892838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53" name="Rectangle 52"/>
          <p:cNvSpPr/>
          <p:nvPr/>
        </p:nvSpPr>
        <p:spPr>
          <a:xfrm>
            <a:off x="7550501" y="2892838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56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>
            <a:normAutofit/>
          </a:bodyPr>
          <a:lstStyle/>
          <a:p>
            <a:r>
              <a:rPr lang="en-AU" b="1" dirty="0" smtClean="0"/>
              <a:t>Reserve selection</a:t>
            </a:r>
            <a:endParaRPr lang="en-AU" b="1" dirty="0"/>
          </a:p>
        </p:txBody>
      </p:sp>
      <p:sp>
        <p:nvSpPr>
          <p:cNvPr id="55" name="TextBox 54"/>
          <p:cNvSpPr txBox="1"/>
          <p:nvPr/>
        </p:nvSpPr>
        <p:spPr>
          <a:xfrm>
            <a:off x="6769223" y="752173"/>
            <a:ext cx="22445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 smtClean="0"/>
              <a:t>Planning units</a:t>
            </a:r>
            <a:endParaRPr lang="en-AU" sz="2800" dirty="0"/>
          </a:p>
        </p:txBody>
      </p:sp>
      <p:cxnSp>
        <p:nvCxnSpPr>
          <p:cNvPr id="57" name="Straight Arrow Connector 56"/>
          <p:cNvCxnSpPr>
            <a:stCxn id="55" idx="2"/>
          </p:cNvCxnSpPr>
          <p:nvPr/>
        </p:nvCxnSpPr>
        <p:spPr>
          <a:xfrm flipH="1">
            <a:off x="7120800" y="1275393"/>
            <a:ext cx="770686" cy="413335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6818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5970</TotalTime>
  <Words>1343</Words>
  <Application>Microsoft Office PowerPoint</Application>
  <PresentationFormat>On-screen Show (16:9)</PresentationFormat>
  <Paragraphs>557</Paragraphs>
  <Slides>68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68</vt:i4>
      </vt:variant>
    </vt:vector>
  </HeadingPairs>
  <TitlesOfParts>
    <vt:vector size="72" baseType="lpstr">
      <vt:lpstr>Arial</vt:lpstr>
      <vt:lpstr>Calibri</vt:lpstr>
      <vt:lpstr>Office Theme</vt:lpstr>
      <vt:lpstr>2_Office Theme</vt:lpstr>
      <vt:lpstr>Making better conservation decisions</vt:lpstr>
      <vt:lpstr>Acknowledgements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Reserve selection</vt:lpstr>
      <vt:lpstr>Reserve selection</vt:lpstr>
      <vt:lpstr>Reserve selection</vt:lpstr>
      <vt:lpstr>Reserve selection</vt:lpstr>
      <vt:lpstr>PowerPoint Presentation</vt:lpstr>
      <vt:lpstr>PowerPoint Presentation</vt:lpstr>
      <vt:lpstr>PowerPoint Presentation</vt:lpstr>
      <vt:lpstr>PowerPoint Presentation</vt:lpstr>
      <vt:lpstr>What about other conservation problems?</vt:lpstr>
      <vt:lpstr>Project prioritization</vt:lpstr>
      <vt:lpstr>Project prioritization</vt:lpstr>
      <vt:lpstr>Project prioritization</vt:lpstr>
      <vt:lpstr>Project prioritization</vt:lpstr>
      <vt:lpstr>Project prioritization</vt:lpstr>
      <vt:lpstr>New Zealand  case study</vt:lpstr>
      <vt:lpstr>PowerPoint Presentation</vt:lpstr>
      <vt:lpstr>PowerPoint Presentation</vt:lpstr>
      <vt:lpstr>PowerPoint Presentation</vt:lpstr>
      <vt:lpstr>PowerPoint Presentation</vt:lpstr>
      <vt:lpstr>Conservation planning for adaptive and neutral evolutionary processes</vt:lpstr>
      <vt:lpstr>PowerPoint Presentation</vt:lpstr>
      <vt:lpstr>Prioritizations </vt:lpstr>
      <vt:lpstr>However, more data isn’t always better…</vt:lpstr>
      <vt:lpstr>PowerPoint Presentation</vt:lpstr>
      <vt:lpstr>PowerPoint Presentation</vt:lpstr>
      <vt:lpstr>PowerPoint Presentation</vt:lpstr>
      <vt:lpstr>Optimizing ecological surveys for conservation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Evolutionary processes</vt:lpstr>
      <vt:lpstr>Evolutionary processes</vt:lpstr>
      <vt:lpstr>Evolutionary processes</vt:lpstr>
      <vt:lpstr>Evolutionary processes</vt:lpstr>
      <vt:lpstr>PowerPoint Presentation</vt:lpstr>
      <vt:lpstr>PowerPoint Presentation</vt:lpstr>
      <vt:lpstr>Can we use environmental and geographic variables  as surrogates of  genetic variation for  conservation planning?</vt:lpstr>
      <vt:lpstr>27 plant species</vt:lpstr>
      <vt:lpstr>PowerPoint Presentation</vt:lpstr>
      <vt:lpstr>What is the relationship?</vt:lpstr>
      <vt:lpstr>What is the relationship?</vt:lpstr>
      <vt:lpstr>PowerPoint Presentation</vt:lpstr>
      <vt:lpstr>PowerPoint Presentation</vt:lpstr>
      <vt:lpstr>PowerPoint Presentation</vt:lpstr>
      <vt:lpstr>Surrogate performance</vt:lpstr>
      <vt:lpstr>Assuming environmental surrogates work,  what could that mean?</vt:lpstr>
      <vt:lpstr>Global conservation of species niches</vt:lpstr>
      <vt:lpstr>Italian Agile Frog</vt:lpstr>
      <vt:lpstr>Prioritization for realized niches</vt:lpstr>
      <vt:lpstr>What if we ignore species’ niches?</vt:lpstr>
      <vt:lpstr>PowerPoint Presentation</vt:lpstr>
      <vt:lpstr>PowerPoint Presentation</vt:lpstr>
      <vt:lpstr>PowerPoint Presentation</vt:lpstr>
      <vt:lpstr>Appendix</vt:lpstr>
      <vt:lpstr>How good is the existing protected system?</vt:lpstr>
      <vt:lpstr>However, surrogates may not always work</vt:lpstr>
      <vt:lpstr>Evaluating surrogates of genetic diversity for conservation planning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Conserving evolutionary processes</dc:title>
  <dc:creator>Jeff Hanson Local Admin</dc:creator>
  <cp:lastModifiedBy>Jeffrey Owen Hanson</cp:lastModifiedBy>
  <cp:revision>1365</cp:revision>
  <dcterms:created xsi:type="dcterms:W3CDTF">2006-08-16T00:00:00Z</dcterms:created>
  <dcterms:modified xsi:type="dcterms:W3CDTF">2021-01-28T06:03:09Z</dcterms:modified>
</cp:coreProperties>
</file>